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8" r:id="rId5"/>
  </p:sldMasterIdLst>
  <p:notesMasterIdLst>
    <p:notesMasterId r:id="rId30"/>
  </p:notesMasterIdLst>
  <p:handoutMasterIdLst>
    <p:handoutMasterId r:id="rId31"/>
  </p:handoutMasterIdLst>
  <p:sldIdLst>
    <p:sldId id="314" r:id="rId6"/>
    <p:sldId id="315" r:id="rId7"/>
    <p:sldId id="341" r:id="rId8"/>
    <p:sldId id="342" r:id="rId9"/>
    <p:sldId id="343" r:id="rId10"/>
    <p:sldId id="345" r:id="rId11"/>
    <p:sldId id="346" r:id="rId12"/>
    <p:sldId id="347" r:id="rId13"/>
    <p:sldId id="348" r:id="rId14"/>
    <p:sldId id="319" r:id="rId15"/>
    <p:sldId id="324" r:id="rId16"/>
    <p:sldId id="334" r:id="rId17"/>
    <p:sldId id="326" r:id="rId18"/>
    <p:sldId id="335" r:id="rId19"/>
    <p:sldId id="336" r:id="rId20"/>
    <p:sldId id="337" r:id="rId21"/>
    <p:sldId id="330" r:id="rId22"/>
    <p:sldId id="338" r:id="rId23"/>
    <p:sldId id="340" r:id="rId24"/>
    <p:sldId id="339" r:id="rId25"/>
    <p:sldId id="331" r:id="rId26"/>
    <p:sldId id="332" r:id="rId27"/>
    <p:sldId id="333" r:id="rId28"/>
    <p:sldId id="32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3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9E9A95"/>
    <a:srgbClr val="382E25"/>
    <a:srgbClr val="C17945"/>
    <a:srgbClr val="31526A"/>
    <a:srgbClr val="690304"/>
    <a:srgbClr val="252626"/>
    <a:srgbClr val="A6A6A6"/>
    <a:srgbClr val="C6BFBB"/>
    <a:srgbClr val="ED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5" autoAdjust="0"/>
    <p:restoredTop sz="94604" autoAdjust="0"/>
  </p:normalViewPr>
  <p:slideViewPr>
    <p:cSldViewPr snapToGrid="0" snapToObjects="1">
      <p:cViewPr varScale="1">
        <p:scale>
          <a:sx n="109" d="100"/>
          <a:sy n="109" d="100"/>
        </p:scale>
        <p:origin x="1506" y="126"/>
      </p:cViewPr>
      <p:guideLst>
        <p:guide orient="horz" pos="4247"/>
        <p:guide pos="3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5960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8D2B4E-26DA-4E3C-AB67-D19D48F39B20}" type="doc">
      <dgm:prSet loTypeId="urn:microsoft.com/office/officeart/2005/8/layout/radial6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FDCD405-39F1-4802-AA79-4885DA512EEC}">
      <dgm:prSet phldrT="[Text]"/>
      <dgm:spPr/>
      <dgm:t>
        <a:bodyPr/>
        <a:lstStyle/>
        <a:p>
          <a:r>
            <a:rPr lang="en-US" dirty="0" smtClean="0"/>
            <a:t>Statement of Aspirational Practice  </a:t>
          </a:r>
          <a:endParaRPr lang="en-US" dirty="0"/>
        </a:p>
      </dgm:t>
    </dgm:pt>
    <dgm:pt modelId="{3058AF52-3A44-44C8-B4FA-FB9591342EAC}" type="parTrans" cxnId="{C82ED6B1-0A16-4DBD-AC2F-4AD46985DDC0}">
      <dgm:prSet/>
      <dgm:spPr/>
      <dgm:t>
        <a:bodyPr/>
        <a:lstStyle/>
        <a:p>
          <a:endParaRPr lang="en-US"/>
        </a:p>
      </dgm:t>
    </dgm:pt>
    <dgm:pt modelId="{D782FD87-5D01-46D1-8DD3-D88ECA5AAE8A}" type="sibTrans" cxnId="{C82ED6B1-0A16-4DBD-AC2F-4AD46985DDC0}">
      <dgm:prSet/>
      <dgm:spPr/>
      <dgm:t>
        <a:bodyPr/>
        <a:lstStyle/>
        <a:p>
          <a:endParaRPr lang="en-US"/>
        </a:p>
      </dgm:t>
    </dgm:pt>
    <dgm:pt modelId="{9B317F40-50FD-47CD-BC4C-EC56311D0BE4}">
      <dgm:prSet phldrT="[Text]"/>
      <dgm:spPr/>
      <dgm:t>
        <a:bodyPr/>
        <a:lstStyle/>
        <a:p>
          <a:r>
            <a:rPr lang="en-US" dirty="0" smtClean="0"/>
            <a:t>Student Focus</a:t>
          </a:r>
          <a:endParaRPr lang="en-US" dirty="0"/>
        </a:p>
      </dgm:t>
    </dgm:pt>
    <dgm:pt modelId="{262933BA-53E3-4328-8B7B-41F78C5A22EA}" type="parTrans" cxnId="{EEDBBE4E-244A-4058-A0EE-A18D27970495}">
      <dgm:prSet/>
      <dgm:spPr/>
      <dgm:t>
        <a:bodyPr/>
        <a:lstStyle/>
        <a:p>
          <a:endParaRPr lang="en-US"/>
        </a:p>
      </dgm:t>
    </dgm:pt>
    <dgm:pt modelId="{A68437F7-4D4C-4EAC-9B90-5D32F627C1B7}" type="sibTrans" cxnId="{EEDBBE4E-244A-4058-A0EE-A18D27970495}">
      <dgm:prSet/>
      <dgm:spPr/>
      <dgm:t>
        <a:bodyPr/>
        <a:lstStyle/>
        <a:p>
          <a:endParaRPr lang="en-US"/>
        </a:p>
      </dgm:t>
    </dgm:pt>
    <dgm:pt modelId="{5242EF20-B4A3-48B0-B7EE-455FDB1A93D0}">
      <dgm:prSet phldrT="[Text]"/>
      <dgm:spPr/>
      <dgm:t>
        <a:bodyPr/>
        <a:lstStyle/>
        <a:p>
          <a:r>
            <a:rPr lang="en-US" dirty="0" smtClean="0"/>
            <a:t>Expanded Definition of Decision Makers</a:t>
          </a:r>
          <a:endParaRPr lang="en-US" dirty="0"/>
        </a:p>
      </dgm:t>
    </dgm:pt>
    <dgm:pt modelId="{DB54443D-2844-40C3-AC5D-EFCFAE2FAAED}" type="parTrans" cxnId="{349DBBE9-76EA-495E-9A96-4CAC991370D7}">
      <dgm:prSet/>
      <dgm:spPr/>
      <dgm:t>
        <a:bodyPr/>
        <a:lstStyle/>
        <a:p>
          <a:endParaRPr lang="en-US"/>
        </a:p>
      </dgm:t>
    </dgm:pt>
    <dgm:pt modelId="{E4708CBA-ACB0-40F5-98D5-1DF36633EF5B}" type="sibTrans" cxnId="{349DBBE9-76EA-495E-9A96-4CAC991370D7}">
      <dgm:prSet/>
      <dgm:spPr/>
      <dgm:t>
        <a:bodyPr/>
        <a:lstStyle/>
        <a:p>
          <a:endParaRPr lang="en-US"/>
        </a:p>
      </dgm:t>
    </dgm:pt>
    <dgm:pt modelId="{3C6B83B0-14D0-4820-889B-9E4A6BBCB856}">
      <dgm:prSet phldrT="[Text]"/>
      <dgm:spPr/>
      <dgm:t>
        <a:bodyPr/>
        <a:lstStyle/>
        <a:p>
          <a:r>
            <a:rPr lang="en-US" dirty="0" smtClean="0"/>
            <a:t>Structures and Leadership for IR</a:t>
          </a:r>
          <a:endParaRPr lang="en-US" dirty="0"/>
        </a:p>
      </dgm:t>
    </dgm:pt>
    <dgm:pt modelId="{55102FBE-DA05-4DB9-8A49-3191026171CD}" type="parTrans" cxnId="{65E4CD77-170B-4049-AE1D-146B71E0DF87}">
      <dgm:prSet/>
      <dgm:spPr/>
      <dgm:t>
        <a:bodyPr/>
        <a:lstStyle/>
        <a:p>
          <a:endParaRPr lang="en-US"/>
        </a:p>
      </dgm:t>
    </dgm:pt>
    <dgm:pt modelId="{ECC1FBAE-096C-4F26-B978-C081CE4AA3A7}" type="sibTrans" cxnId="{65E4CD77-170B-4049-AE1D-146B71E0DF87}">
      <dgm:prSet/>
      <dgm:spPr/>
      <dgm:t>
        <a:bodyPr/>
        <a:lstStyle/>
        <a:p>
          <a:endParaRPr lang="en-US"/>
        </a:p>
      </dgm:t>
    </dgm:pt>
    <dgm:pt modelId="{725E44F7-0A77-4453-947B-19A95D62FD46}">
      <dgm:prSet phldrT="[Text]"/>
      <dgm:spPr/>
      <dgm:t>
        <a:bodyPr/>
        <a:lstStyle/>
        <a:p>
          <a:r>
            <a:rPr lang="en-US" dirty="0" smtClean="0"/>
            <a:t>Leadership for IR Function </a:t>
          </a:r>
          <a:endParaRPr lang="en-US" dirty="0"/>
        </a:p>
      </dgm:t>
    </dgm:pt>
    <dgm:pt modelId="{59DF359E-A936-4976-8B94-9E10069A484C}" type="parTrans" cxnId="{1B8B9C02-BB65-4B4D-8529-76594FB2698D}">
      <dgm:prSet/>
      <dgm:spPr/>
      <dgm:t>
        <a:bodyPr/>
        <a:lstStyle/>
        <a:p>
          <a:endParaRPr lang="en-US"/>
        </a:p>
      </dgm:t>
    </dgm:pt>
    <dgm:pt modelId="{D6C4BACE-6535-46C8-A7A2-ECF2B89504B4}" type="sibTrans" cxnId="{1B8B9C02-BB65-4B4D-8529-76594FB2698D}">
      <dgm:prSet/>
      <dgm:spPr/>
      <dgm:t>
        <a:bodyPr/>
        <a:lstStyle/>
        <a:p>
          <a:endParaRPr lang="en-US"/>
        </a:p>
      </dgm:t>
    </dgm:pt>
    <dgm:pt modelId="{88EB8EC7-D269-4F2E-95C8-B05DA6A66C98}">
      <dgm:prSet/>
      <dgm:spPr/>
      <dgm:t>
        <a:bodyPr/>
        <a:lstStyle/>
        <a:p>
          <a:endParaRPr lang="en-US"/>
        </a:p>
      </dgm:t>
    </dgm:pt>
    <dgm:pt modelId="{9BA957A7-8CB3-4463-9F24-11A0CAA7D6A1}" type="parTrans" cxnId="{E584CAAB-6598-4689-9AF0-61B60B2E3325}">
      <dgm:prSet/>
      <dgm:spPr/>
      <dgm:t>
        <a:bodyPr/>
        <a:lstStyle/>
        <a:p>
          <a:endParaRPr lang="en-US"/>
        </a:p>
      </dgm:t>
    </dgm:pt>
    <dgm:pt modelId="{E05EA54B-D18C-4612-9354-462B418002C0}" type="sibTrans" cxnId="{E584CAAB-6598-4689-9AF0-61B60B2E3325}">
      <dgm:prSet/>
      <dgm:spPr/>
      <dgm:t>
        <a:bodyPr/>
        <a:lstStyle/>
        <a:p>
          <a:endParaRPr lang="en-US"/>
        </a:p>
      </dgm:t>
    </dgm:pt>
    <dgm:pt modelId="{E13F5C1C-D2DC-4FA3-A1B2-F3CCB9ADF20F}" type="pres">
      <dgm:prSet presAssocID="{B98D2B4E-26DA-4E3C-AB67-D19D48F39B2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89329A-5D23-47F8-9E32-BBEE0B2042A0}" type="pres">
      <dgm:prSet presAssocID="{3FDCD405-39F1-4802-AA79-4885DA512EEC}" presName="centerShape" presStyleLbl="node0" presStyleIdx="0" presStyleCnt="1"/>
      <dgm:spPr/>
      <dgm:t>
        <a:bodyPr/>
        <a:lstStyle/>
        <a:p>
          <a:endParaRPr lang="en-US"/>
        </a:p>
      </dgm:t>
    </dgm:pt>
    <dgm:pt modelId="{36D81B45-37E5-44A0-89E9-D7EB980CA351}" type="pres">
      <dgm:prSet presAssocID="{9B317F40-50FD-47CD-BC4C-EC56311D0BE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6873D-1733-4270-BA89-87C265BBF20B}" type="pres">
      <dgm:prSet presAssocID="{9B317F40-50FD-47CD-BC4C-EC56311D0BE4}" presName="dummy" presStyleCnt="0"/>
      <dgm:spPr/>
      <dgm:t>
        <a:bodyPr/>
        <a:lstStyle/>
        <a:p>
          <a:endParaRPr lang="en-US"/>
        </a:p>
      </dgm:t>
    </dgm:pt>
    <dgm:pt modelId="{E9AB3BD7-B44F-4DA2-9FA4-C81932E64A84}" type="pres">
      <dgm:prSet presAssocID="{A68437F7-4D4C-4EAC-9B90-5D32F627C1B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ABDD883-741F-47A8-BE72-925D1952AE83}" type="pres">
      <dgm:prSet presAssocID="{5242EF20-B4A3-48B0-B7EE-455FDB1A93D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B0CC7-215A-4687-B966-E3A7D3338CFD}" type="pres">
      <dgm:prSet presAssocID="{5242EF20-B4A3-48B0-B7EE-455FDB1A93D0}" presName="dummy" presStyleCnt="0"/>
      <dgm:spPr/>
      <dgm:t>
        <a:bodyPr/>
        <a:lstStyle/>
        <a:p>
          <a:endParaRPr lang="en-US"/>
        </a:p>
      </dgm:t>
    </dgm:pt>
    <dgm:pt modelId="{F5AB1A5D-605A-4BD7-9E58-DB16D703C953}" type="pres">
      <dgm:prSet presAssocID="{E4708CBA-ACB0-40F5-98D5-1DF36633EF5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58499BD-7BC5-42BD-B19A-EF9D1D892644}" type="pres">
      <dgm:prSet presAssocID="{3C6B83B0-14D0-4820-889B-9E4A6BBCB8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2B295-C105-40A6-A37F-0F86B24C8093}" type="pres">
      <dgm:prSet presAssocID="{3C6B83B0-14D0-4820-889B-9E4A6BBCB856}" presName="dummy" presStyleCnt="0"/>
      <dgm:spPr/>
      <dgm:t>
        <a:bodyPr/>
        <a:lstStyle/>
        <a:p>
          <a:endParaRPr lang="en-US"/>
        </a:p>
      </dgm:t>
    </dgm:pt>
    <dgm:pt modelId="{A7E55ECA-40BE-46E3-9764-592BBBFA4AFF}" type="pres">
      <dgm:prSet presAssocID="{ECC1FBAE-096C-4F26-B978-C081CE4AA3A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322B0A7-8D5B-444C-8013-B7FFB653875E}" type="pres">
      <dgm:prSet presAssocID="{725E44F7-0A77-4453-947B-19A95D62FD4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F57C2-2F06-4E6E-A2F1-2BE10B1D4FC4}" type="pres">
      <dgm:prSet presAssocID="{725E44F7-0A77-4453-947B-19A95D62FD46}" presName="dummy" presStyleCnt="0"/>
      <dgm:spPr/>
      <dgm:t>
        <a:bodyPr/>
        <a:lstStyle/>
        <a:p>
          <a:endParaRPr lang="en-US"/>
        </a:p>
      </dgm:t>
    </dgm:pt>
    <dgm:pt modelId="{107EFA1C-09B0-4D9A-8657-CC0BCE987FCE}" type="pres">
      <dgm:prSet presAssocID="{D6C4BACE-6535-46C8-A7A2-ECF2B89504B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4256DDA-D68F-4308-8F0A-33FE2FF0A970}" type="presOf" srcId="{A68437F7-4D4C-4EAC-9B90-5D32F627C1B7}" destId="{E9AB3BD7-B44F-4DA2-9FA4-C81932E64A84}" srcOrd="0" destOrd="0" presId="urn:microsoft.com/office/officeart/2005/8/layout/radial6"/>
    <dgm:cxn modelId="{EEDBBE4E-244A-4058-A0EE-A18D27970495}" srcId="{3FDCD405-39F1-4802-AA79-4885DA512EEC}" destId="{9B317F40-50FD-47CD-BC4C-EC56311D0BE4}" srcOrd="0" destOrd="0" parTransId="{262933BA-53E3-4328-8B7B-41F78C5A22EA}" sibTransId="{A68437F7-4D4C-4EAC-9B90-5D32F627C1B7}"/>
    <dgm:cxn modelId="{2103E7F4-05E7-4B68-BF5A-05EFDA28E965}" type="presOf" srcId="{E4708CBA-ACB0-40F5-98D5-1DF36633EF5B}" destId="{F5AB1A5D-605A-4BD7-9E58-DB16D703C953}" srcOrd="0" destOrd="0" presId="urn:microsoft.com/office/officeart/2005/8/layout/radial6"/>
    <dgm:cxn modelId="{7DABA98F-A032-456A-81D3-597F451848CA}" type="presOf" srcId="{725E44F7-0A77-4453-947B-19A95D62FD46}" destId="{E322B0A7-8D5B-444C-8013-B7FFB653875E}" srcOrd="0" destOrd="0" presId="urn:microsoft.com/office/officeart/2005/8/layout/radial6"/>
    <dgm:cxn modelId="{A18157E1-86F8-42A6-8CC6-7E55832CC782}" type="presOf" srcId="{D6C4BACE-6535-46C8-A7A2-ECF2B89504B4}" destId="{107EFA1C-09B0-4D9A-8657-CC0BCE987FCE}" srcOrd="0" destOrd="0" presId="urn:microsoft.com/office/officeart/2005/8/layout/radial6"/>
    <dgm:cxn modelId="{C82ED6B1-0A16-4DBD-AC2F-4AD46985DDC0}" srcId="{B98D2B4E-26DA-4E3C-AB67-D19D48F39B20}" destId="{3FDCD405-39F1-4802-AA79-4885DA512EEC}" srcOrd="0" destOrd="0" parTransId="{3058AF52-3A44-44C8-B4FA-FB9591342EAC}" sibTransId="{D782FD87-5D01-46D1-8DD3-D88ECA5AAE8A}"/>
    <dgm:cxn modelId="{E584CAAB-6598-4689-9AF0-61B60B2E3325}" srcId="{B98D2B4E-26DA-4E3C-AB67-D19D48F39B20}" destId="{88EB8EC7-D269-4F2E-95C8-B05DA6A66C98}" srcOrd="1" destOrd="0" parTransId="{9BA957A7-8CB3-4463-9F24-11A0CAA7D6A1}" sibTransId="{E05EA54B-D18C-4612-9354-462B418002C0}"/>
    <dgm:cxn modelId="{E8156EF7-135D-4172-BB46-D7E5734602AF}" type="presOf" srcId="{B98D2B4E-26DA-4E3C-AB67-D19D48F39B20}" destId="{E13F5C1C-D2DC-4FA3-A1B2-F3CCB9ADF20F}" srcOrd="0" destOrd="0" presId="urn:microsoft.com/office/officeart/2005/8/layout/radial6"/>
    <dgm:cxn modelId="{192531AC-9EDC-4809-BF90-93052DFDB4AC}" type="presOf" srcId="{5242EF20-B4A3-48B0-B7EE-455FDB1A93D0}" destId="{0ABDD883-741F-47A8-BE72-925D1952AE83}" srcOrd="0" destOrd="0" presId="urn:microsoft.com/office/officeart/2005/8/layout/radial6"/>
    <dgm:cxn modelId="{ABE5EA2B-5B29-4A3A-B43D-BF4874BE0449}" type="presOf" srcId="{3FDCD405-39F1-4802-AA79-4885DA512EEC}" destId="{4A89329A-5D23-47F8-9E32-BBEE0B2042A0}" srcOrd="0" destOrd="0" presId="urn:microsoft.com/office/officeart/2005/8/layout/radial6"/>
    <dgm:cxn modelId="{6DE4E896-AC8F-493A-B514-F13C0D85CBBE}" type="presOf" srcId="{3C6B83B0-14D0-4820-889B-9E4A6BBCB856}" destId="{358499BD-7BC5-42BD-B19A-EF9D1D892644}" srcOrd="0" destOrd="0" presId="urn:microsoft.com/office/officeart/2005/8/layout/radial6"/>
    <dgm:cxn modelId="{349DBBE9-76EA-495E-9A96-4CAC991370D7}" srcId="{3FDCD405-39F1-4802-AA79-4885DA512EEC}" destId="{5242EF20-B4A3-48B0-B7EE-455FDB1A93D0}" srcOrd="1" destOrd="0" parTransId="{DB54443D-2844-40C3-AC5D-EFCFAE2FAAED}" sibTransId="{E4708CBA-ACB0-40F5-98D5-1DF36633EF5B}"/>
    <dgm:cxn modelId="{65E4CD77-170B-4049-AE1D-146B71E0DF87}" srcId="{3FDCD405-39F1-4802-AA79-4885DA512EEC}" destId="{3C6B83B0-14D0-4820-889B-9E4A6BBCB856}" srcOrd="2" destOrd="0" parTransId="{55102FBE-DA05-4DB9-8A49-3191026171CD}" sibTransId="{ECC1FBAE-096C-4F26-B978-C081CE4AA3A7}"/>
    <dgm:cxn modelId="{1B8B9C02-BB65-4B4D-8529-76594FB2698D}" srcId="{3FDCD405-39F1-4802-AA79-4885DA512EEC}" destId="{725E44F7-0A77-4453-947B-19A95D62FD46}" srcOrd="3" destOrd="0" parTransId="{59DF359E-A936-4976-8B94-9E10069A484C}" sibTransId="{D6C4BACE-6535-46C8-A7A2-ECF2B89504B4}"/>
    <dgm:cxn modelId="{1FE8B0B4-259A-4B51-AE48-F27AE1111C1D}" type="presOf" srcId="{9B317F40-50FD-47CD-BC4C-EC56311D0BE4}" destId="{36D81B45-37E5-44A0-89E9-D7EB980CA351}" srcOrd="0" destOrd="0" presId="urn:microsoft.com/office/officeart/2005/8/layout/radial6"/>
    <dgm:cxn modelId="{3C2E83FB-9964-439E-9A8C-C55EF4E8F89D}" type="presOf" srcId="{ECC1FBAE-096C-4F26-B978-C081CE4AA3A7}" destId="{A7E55ECA-40BE-46E3-9764-592BBBFA4AFF}" srcOrd="0" destOrd="0" presId="urn:microsoft.com/office/officeart/2005/8/layout/radial6"/>
    <dgm:cxn modelId="{8843D68F-1A50-4D14-8ACE-E64729C0D44D}" type="presParOf" srcId="{E13F5C1C-D2DC-4FA3-A1B2-F3CCB9ADF20F}" destId="{4A89329A-5D23-47F8-9E32-BBEE0B2042A0}" srcOrd="0" destOrd="0" presId="urn:microsoft.com/office/officeart/2005/8/layout/radial6"/>
    <dgm:cxn modelId="{92A39E58-670F-4620-A32C-23363835EC2E}" type="presParOf" srcId="{E13F5C1C-D2DC-4FA3-A1B2-F3CCB9ADF20F}" destId="{36D81B45-37E5-44A0-89E9-D7EB980CA351}" srcOrd="1" destOrd="0" presId="urn:microsoft.com/office/officeart/2005/8/layout/radial6"/>
    <dgm:cxn modelId="{CEA457A0-BE2C-438E-A430-EF19C40C3F22}" type="presParOf" srcId="{E13F5C1C-D2DC-4FA3-A1B2-F3CCB9ADF20F}" destId="{F0C6873D-1733-4270-BA89-87C265BBF20B}" srcOrd="2" destOrd="0" presId="urn:microsoft.com/office/officeart/2005/8/layout/radial6"/>
    <dgm:cxn modelId="{78A377A0-6EE8-4445-8D9B-B93A20232345}" type="presParOf" srcId="{E13F5C1C-D2DC-4FA3-A1B2-F3CCB9ADF20F}" destId="{E9AB3BD7-B44F-4DA2-9FA4-C81932E64A84}" srcOrd="3" destOrd="0" presId="urn:microsoft.com/office/officeart/2005/8/layout/radial6"/>
    <dgm:cxn modelId="{A9A09A66-FF93-47AA-A467-5E50B3FDD47E}" type="presParOf" srcId="{E13F5C1C-D2DC-4FA3-A1B2-F3CCB9ADF20F}" destId="{0ABDD883-741F-47A8-BE72-925D1952AE83}" srcOrd="4" destOrd="0" presId="urn:microsoft.com/office/officeart/2005/8/layout/radial6"/>
    <dgm:cxn modelId="{8C64B129-E41F-4F19-8F01-A098576CE2A3}" type="presParOf" srcId="{E13F5C1C-D2DC-4FA3-A1B2-F3CCB9ADF20F}" destId="{B23B0CC7-215A-4687-B966-E3A7D3338CFD}" srcOrd="5" destOrd="0" presId="urn:microsoft.com/office/officeart/2005/8/layout/radial6"/>
    <dgm:cxn modelId="{D81E1F21-0E9E-4764-964C-FE4121696CFB}" type="presParOf" srcId="{E13F5C1C-D2DC-4FA3-A1B2-F3CCB9ADF20F}" destId="{F5AB1A5D-605A-4BD7-9E58-DB16D703C953}" srcOrd="6" destOrd="0" presId="urn:microsoft.com/office/officeart/2005/8/layout/radial6"/>
    <dgm:cxn modelId="{BEFB67FE-081E-48ED-8FD9-7658F2B538F3}" type="presParOf" srcId="{E13F5C1C-D2DC-4FA3-A1B2-F3CCB9ADF20F}" destId="{358499BD-7BC5-42BD-B19A-EF9D1D892644}" srcOrd="7" destOrd="0" presId="urn:microsoft.com/office/officeart/2005/8/layout/radial6"/>
    <dgm:cxn modelId="{C26FE8BF-E943-4AE0-A33E-D926B12D4679}" type="presParOf" srcId="{E13F5C1C-D2DC-4FA3-A1B2-F3CCB9ADF20F}" destId="{E2A2B295-C105-40A6-A37F-0F86B24C8093}" srcOrd="8" destOrd="0" presId="urn:microsoft.com/office/officeart/2005/8/layout/radial6"/>
    <dgm:cxn modelId="{87C71D79-67F6-422A-8220-245DAC788261}" type="presParOf" srcId="{E13F5C1C-D2DC-4FA3-A1B2-F3CCB9ADF20F}" destId="{A7E55ECA-40BE-46E3-9764-592BBBFA4AFF}" srcOrd="9" destOrd="0" presId="urn:microsoft.com/office/officeart/2005/8/layout/radial6"/>
    <dgm:cxn modelId="{6B800C3C-A8AD-4138-A970-55B0AE192743}" type="presParOf" srcId="{E13F5C1C-D2DC-4FA3-A1B2-F3CCB9ADF20F}" destId="{E322B0A7-8D5B-444C-8013-B7FFB653875E}" srcOrd="10" destOrd="0" presId="urn:microsoft.com/office/officeart/2005/8/layout/radial6"/>
    <dgm:cxn modelId="{E2DB500A-ACB1-44A8-BF05-8F7F32441D89}" type="presParOf" srcId="{E13F5C1C-D2DC-4FA3-A1B2-F3CCB9ADF20F}" destId="{2B0F57C2-2F06-4E6E-A2F1-2BE10B1D4FC4}" srcOrd="11" destOrd="0" presId="urn:microsoft.com/office/officeart/2005/8/layout/radial6"/>
    <dgm:cxn modelId="{58AC937D-8AB4-4F30-94C2-0184A0D9E072}" type="presParOf" srcId="{E13F5C1C-D2DC-4FA3-A1B2-F3CCB9ADF20F}" destId="{107EFA1C-09B0-4D9A-8657-CC0BCE987FC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C0BF83-D7B2-4037-B2B4-A1B7E839A7B3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7D6D7467-A76C-484D-9F9D-2920DE670AD4}">
      <dgm:prSet phldrT="[Text]"/>
      <dgm:spPr>
        <a:solidFill>
          <a:srgbClr val="690304"/>
        </a:solidFill>
      </dgm:spPr>
      <dgm:t>
        <a:bodyPr/>
        <a:lstStyle/>
        <a:p>
          <a:r>
            <a:rPr lang="en-US" dirty="0" smtClean="0"/>
            <a:t>Institutional Research</a:t>
          </a:r>
        </a:p>
        <a:p>
          <a:r>
            <a:rPr lang="en-US" dirty="0" smtClean="0"/>
            <a:t>(Retention and Graduation Rates)   </a:t>
          </a:r>
          <a:endParaRPr lang="en-US" dirty="0"/>
        </a:p>
      </dgm:t>
    </dgm:pt>
    <dgm:pt modelId="{12510616-3A05-4A16-A5E0-F06FF36420B6}" type="parTrans" cxnId="{50A40402-ADCB-427C-835E-1162AB72BA72}">
      <dgm:prSet/>
      <dgm:spPr/>
      <dgm:t>
        <a:bodyPr/>
        <a:lstStyle/>
        <a:p>
          <a:endParaRPr lang="en-US"/>
        </a:p>
      </dgm:t>
    </dgm:pt>
    <dgm:pt modelId="{FA8F7F43-2854-40E0-A3F4-E2924328554A}" type="sibTrans" cxnId="{50A40402-ADCB-427C-835E-1162AB72BA72}">
      <dgm:prSet/>
      <dgm:spPr/>
      <dgm:t>
        <a:bodyPr/>
        <a:lstStyle/>
        <a:p>
          <a:endParaRPr lang="en-US"/>
        </a:p>
      </dgm:t>
    </dgm:pt>
    <dgm:pt modelId="{5F6EA6B7-62B6-47F5-9AE7-C9F5FC78113C}">
      <dgm:prSet phldrT="[Text]"/>
      <dgm:spPr>
        <a:solidFill>
          <a:srgbClr val="690304"/>
        </a:solidFill>
      </dgm:spPr>
      <dgm:t>
        <a:bodyPr/>
        <a:lstStyle/>
        <a:p>
          <a:r>
            <a:rPr lang="en-US" dirty="0" smtClean="0"/>
            <a:t>Strategic Enrollment</a:t>
          </a:r>
        </a:p>
        <a:p>
          <a:r>
            <a:rPr lang="en-US" dirty="0" smtClean="0"/>
            <a:t>Management  </a:t>
          </a:r>
          <a:endParaRPr lang="en-US" dirty="0"/>
        </a:p>
      </dgm:t>
    </dgm:pt>
    <dgm:pt modelId="{D0373053-92D5-4F0C-95BF-C8E563E0244B}" type="parTrans" cxnId="{3467F7AB-068C-48A7-B3F9-B0563E3891EF}">
      <dgm:prSet/>
      <dgm:spPr/>
      <dgm:t>
        <a:bodyPr/>
        <a:lstStyle/>
        <a:p>
          <a:endParaRPr lang="en-US"/>
        </a:p>
      </dgm:t>
    </dgm:pt>
    <dgm:pt modelId="{F4EC0AFE-9305-426A-AEB8-2365949570B3}" type="sibTrans" cxnId="{3467F7AB-068C-48A7-B3F9-B0563E3891EF}">
      <dgm:prSet/>
      <dgm:spPr/>
      <dgm:t>
        <a:bodyPr/>
        <a:lstStyle/>
        <a:p>
          <a:endParaRPr lang="en-US"/>
        </a:p>
      </dgm:t>
    </dgm:pt>
    <dgm:pt modelId="{78A2483A-ECFC-46F8-8EF6-6FCE14F9C952}">
      <dgm:prSet phldrT="[Text]"/>
      <dgm:spPr>
        <a:solidFill>
          <a:srgbClr val="690304"/>
        </a:solidFill>
      </dgm:spPr>
      <dgm:t>
        <a:bodyPr/>
        <a:lstStyle/>
        <a:p>
          <a:r>
            <a:rPr lang="en-US" dirty="0" smtClean="0"/>
            <a:t>Assessment of Student Learning and Development </a:t>
          </a:r>
        </a:p>
      </dgm:t>
    </dgm:pt>
    <dgm:pt modelId="{3069D895-A80E-42A5-83B2-4603E48A68BA}" type="parTrans" cxnId="{BD8C3D6B-0C50-45E0-8F2F-CFC7807D53D5}">
      <dgm:prSet/>
      <dgm:spPr/>
      <dgm:t>
        <a:bodyPr/>
        <a:lstStyle/>
        <a:p>
          <a:endParaRPr lang="en-US"/>
        </a:p>
      </dgm:t>
    </dgm:pt>
    <dgm:pt modelId="{ED51CA06-8DE5-4463-A6FC-F3ADFA6BD390}" type="sibTrans" cxnId="{BD8C3D6B-0C50-45E0-8F2F-CFC7807D53D5}">
      <dgm:prSet/>
      <dgm:spPr/>
      <dgm:t>
        <a:bodyPr/>
        <a:lstStyle/>
        <a:p>
          <a:endParaRPr lang="en-US"/>
        </a:p>
      </dgm:t>
    </dgm:pt>
    <dgm:pt modelId="{A60CBA08-040E-441B-885E-1AEE65B48AF5}">
      <dgm:prSet/>
      <dgm:spPr>
        <a:solidFill>
          <a:srgbClr val="690304"/>
        </a:solidFill>
      </dgm:spPr>
      <dgm:t>
        <a:bodyPr/>
        <a:lstStyle/>
        <a:p>
          <a:r>
            <a:rPr lang="en-US" dirty="0" smtClean="0"/>
            <a:t>Survey Research Methods</a:t>
          </a:r>
          <a:endParaRPr lang="en-US" dirty="0"/>
        </a:p>
      </dgm:t>
    </dgm:pt>
    <dgm:pt modelId="{5E331920-0263-40FB-BBC7-8D3B691A4550}" type="parTrans" cxnId="{C1010DF9-D867-4B83-9A45-98CDAAC92B8B}">
      <dgm:prSet/>
      <dgm:spPr/>
      <dgm:t>
        <a:bodyPr/>
        <a:lstStyle/>
        <a:p>
          <a:endParaRPr lang="en-US"/>
        </a:p>
      </dgm:t>
    </dgm:pt>
    <dgm:pt modelId="{FD9FBE3C-77AC-481B-B71C-DA3F8BB54845}" type="sibTrans" cxnId="{C1010DF9-D867-4B83-9A45-98CDAAC92B8B}">
      <dgm:prSet/>
      <dgm:spPr/>
      <dgm:t>
        <a:bodyPr/>
        <a:lstStyle/>
        <a:p>
          <a:endParaRPr lang="en-US"/>
        </a:p>
      </dgm:t>
    </dgm:pt>
    <dgm:pt modelId="{10D49B3E-BBA8-4A34-95FD-D7306C1DB502}">
      <dgm:prSet/>
      <dgm:spPr>
        <a:solidFill>
          <a:srgbClr val="690304"/>
        </a:solidFill>
      </dgm:spPr>
      <dgm:t>
        <a:bodyPr/>
        <a:lstStyle/>
        <a:p>
          <a:r>
            <a:rPr lang="en-US" dirty="0" smtClean="0"/>
            <a:t>Institutional and Strategic Planning Decision Support  </a:t>
          </a:r>
          <a:endParaRPr lang="en-US" dirty="0"/>
        </a:p>
      </dgm:t>
    </dgm:pt>
    <dgm:pt modelId="{6669D7AB-0B0E-49E3-8080-53135040A1DE}" type="parTrans" cxnId="{C08ECC3B-2669-4B9A-BEE9-44AF8ABD5D10}">
      <dgm:prSet/>
      <dgm:spPr/>
      <dgm:t>
        <a:bodyPr/>
        <a:lstStyle/>
        <a:p>
          <a:endParaRPr lang="en-US"/>
        </a:p>
      </dgm:t>
    </dgm:pt>
    <dgm:pt modelId="{6493F251-EB15-492A-81F9-2F41B500EFD1}" type="sibTrans" cxnId="{C08ECC3B-2669-4B9A-BEE9-44AF8ABD5D10}">
      <dgm:prSet/>
      <dgm:spPr/>
      <dgm:t>
        <a:bodyPr/>
        <a:lstStyle/>
        <a:p>
          <a:endParaRPr lang="en-US"/>
        </a:p>
      </dgm:t>
    </dgm:pt>
    <dgm:pt modelId="{1AE89311-5E5F-44CF-9FDB-18CFFFE3ED08}">
      <dgm:prSet/>
      <dgm:spPr>
        <a:solidFill>
          <a:srgbClr val="690304"/>
        </a:solidFill>
      </dgm:spPr>
      <dgm:t>
        <a:bodyPr/>
        <a:lstStyle/>
        <a:p>
          <a:r>
            <a:rPr lang="en-US" dirty="0" smtClean="0"/>
            <a:t>Program Evaluation and Program Review</a:t>
          </a:r>
        </a:p>
        <a:p>
          <a:r>
            <a:rPr lang="en-US" dirty="0" smtClean="0"/>
            <a:t>(assessing what works and what needs improvement) </a:t>
          </a:r>
          <a:endParaRPr lang="en-US" dirty="0"/>
        </a:p>
      </dgm:t>
    </dgm:pt>
    <dgm:pt modelId="{DBA355E1-0E51-48D2-8FAF-5A5B71E77BBF}" type="parTrans" cxnId="{36D46162-7DBE-4E17-A395-FF941AE65247}">
      <dgm:prSet/>
      <dgm:spPr/>
      <dgm:t>
        <a:bodyPr/>
        <a:lstStyle/>
        <a:p>
          <a:endParaRPr lang="en-US"/>
        </a:p>
      </dgm:t>
    </dgm:pt>
    <dgm:pt modelId="{C69BAD52-5C17-4168-B7BE-79CC76E12DC1}" type="sibTrans" cxnId="{36D46162-7DBE-4E17-A395-FF941AE65247}">
      <dgm:prSet/>
      <dgm:spPr/>
      <dgm:t>
        <a:bodyPr/>
        <a:lstStyle/>
        <a:p>
          <a:endParaRPr lang="en-US"/>
        </a:p>
      </dgm:t>
    </dgm:pt>
    <dgm:pt modelId="{4510FFEB-5639-4B4B-B6A0-016D21FF4236}" type="pres">
      <dgm:prSet presAssocID="{95C0BF83-D7B2-4037-B2B4-A1B7E839A7B3}" presName="CompostProcess" presStyleCnt="0">
        <dgm:presLayoutVars>
          <dgm:dir/>
          <dgm:resizeHandles val="exact"/>
        </dgm:presLayoutVars>
      </dgm:prSet>
      <dgm:spPr/>
    </dgm:pt>
    <dgm:pt modelId="{C9D08CBA-282B-4390-B69F-7B70BABB2A8F}" type="pres">
      <dgm:prSet presAssocID="{95C0BF83-D7B2-4037-B2B4-A1B7E839A7B3}" presName="arrow" presStyleLbl="bgShp" presStyleIdx="0" presStyleCnt="1" custScaleX="117647"/>
      <dgm:spPr/>
    </dgm:pt>
    <dgm:pt modelId="{68B84E40-242A-4661-89BB-AC276831F74A}" type="pres">
      <dgm:prSet presAssocID="{95C0BF83-D7B2-4037-B2B4-A1B7E839A7B3}" presName="linearProcess" presStyleCnt="0"/>
      <dgm:spPr/>
    </dgm:pt>
    <dgm:pt modelId="{D2D751E1-E558-4B8D-A377-6F12FFCCD660}" type="pres">
      <dgm:prSet presAssocID="{7D6D7467-A76C-484D-9F9D-2920DE670AD4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03616-C244-4D08-93FA-D4802A504636}" type="pres">
      <dgm:prSet presAssocID="{FA8F7F43-2854-40E0-A3F4-E2924328554A}" presName="sibTrans" presStyleCnt="0"/>
      <dgm:spPr/>
    </dgm:pt>
    <dgm:pt modelId="{707698CF-DF75-4256-ACA8-1E72D0D58A6D}" type="pres">
      <dgm:prSet presAssocID="{5F6EA6B7-62B6-47F5-9AE7-C9F5FC78113C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C56E0-E8DF-4B28-A38F-507D2D7390B5}" type="pres">
      <dgm:prSet presAssocID="{F4EC0AFE-9305-426A-AEB8-2365949570B3}" presName="sibTrans" presStyleCnt="0"/>
      <dgm:spPr/>
    </dgm:pt>
    <dgm:pt modelId="{F15A21B0-25A6-46AB-986E-B2C1F5FF4442}" type="pres">
      <dgm:prSet presAssocID="{78A2483A-ECFC-46F8-8EF6-6FCE14F9C952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AD744-46EE-463F-A322-02404C014504}" type="pres">
      <dgm:prSet presAssocID="{ED51CA06-8DE5-4463-A6FC-F3ADFA6BD390}" presName="sibTrans" presStyleCnt="0"/>
      <dgm:spPr/>
    </dgm:pt>
    <dgm:pt modelId="{CE8F1D09-F8F8-4184-9EBC-100D0CA30F0C}" type="pres">
      <dgm:prSet presAssocID="{A60CBA08-040E-441B-885E-1AEE65B48AF5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0A931-86CF-4193-93EB-30D748822602}" type="pres">
      <dgm:prSet presAssocID="{FD9FBE3C-77AC-481B-B71C-DA3F8BB54845}" presName="sibTrans" presStyleCnt="0"/>
      <dgm:spPr/>
    </dgm:pt>
    <dgm:pt modelId="{3A417AF6-E8AE-4DE2-8DA7-C03905363F70}" type="pres">
      <dgm:prSet presAssocID="{10D49B3E-BBA8-4A34-95FD-D7306C1DB502}" presName="textNode" presStyleLbl="node1" presStyleIdx="4" presStyleCnt="6" custLinFactX="100000" custLinFactNeighborX="103437" custLinFactNeighborY="-3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C934-F18F-45C9-97AD-5972BB01F6AA}" type="pres">
      <dgm:prSet presAssocID="{6493F251-EB15-492A-81F9-2F41B500EFD1}" presName="sibTrans" presStyleCnt="0"/>
      <dgm:spPr/>
    </dgm:pt>
    <dgm:pt modelId="{D4C25B98-AAF3-4493-BD10-BE63750C4A6F}" type="pres">
      <dgm:prSet presAssocID="{1AE89311-5E5F-44CF-9FDB-18CFFFE3ED08}" presName="textNode" presStyleLbl="node1" presStyleIdx="5" presStyleCnt="6" custLinFactX="-97707" custLinFactNeighborX="-100000" custLinFactNeighborY="-1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BAE3C5-E997-46A7-96D1-E2C9D761C2A0}" type="presOf" srcId="{1AE89311-5E5F-44CF-9FDB-18CFFFE3ED08}" destId="{D4C25B98-AAF3-4493-BD10-BE63750C4A6F}" srcOrd="0" destOrd="0" presId="urn:microsoft.com/office/officeart/2005/8/layout/hProcess9"/>
    <dgm:cxn modelId="{50A40402-ADCB-427C-835E-1162AB72BA72}" srcId="{95C0BF83-D7B2-4037-B2B4-A1B7E839A7B3}" destId="{7D6D7467-A76C-484D-9F9D-2920DE670AD4}" srcOrd="0" destOrd="0" parTransId="{12510616-3A05-4A16-A5E0-F06FF36420B6}" sibTransId="{FA8F7F43-2854-40E0-A3F4-E2924328554A}"/>
    <dgm:cxn modelId="{C1010DF9-D867-4B83-9A45-98CDAAC92B8B}" srcId="{95C0BF83-D7B2-4037-B2B4-A1B7E839A7B3}" destId="{A60CBA08-040E-441B-885E-1AEE65B48AF5}" srcOrd="3" destOrd="0" parTransId="{5E331920-0263-40FB-BBC7-8D3B691A4550}" sibTransId="{FD9FBE3C-77AC-481B-B71C-DA3F8BB54845}"/>
    <dgm:cxn modelId="{C08ECC3B-2669-4B9A-BEE9-44AF8ABD5D10}" srcId="{95C0BF83-D7B2-4037-B2B4-A1B7E839A7B3}" destId="{10D49B3E-BBA8-4A34-95FD-D7306C1DB502}" srcOrd="4" destOrd="0" parTransId="{6669D7AB-0B0E-49E3-8080-53135040A1DE}" sibTransId="{6493F251-EB15-492A-81F9-2F41B500EFD1}"/>
    <dgm:cxn modelId="{3467F7AB-068C-48A7-B3F9-B0563E3891EF}" srcId="{95C0BF83-D7B2-4037-B2B4-A1B7E839A7B3}" destId="{5F6EA6B7-62B6-47F5-9AE7-C9F5FC78113C}" srcOrd="1" destOrd="0" parTransId="{D0373053-92D5-4F0C-95BF-C8E563E0244B}" sibTransId="{F4EC0AFE-9305-426A-AEB8-2365949570B3}"/>
    <dgm:cxn modelId="{36D46162-7DBE-4E17-A395-FF941AE65247}" srcId="{95C0BF83-D7B2-4037-B2B4-A1B7E839A7B3}" destId="{1AE89311-5E5F-44CF-9FDB-18CFFFE3ED08}" srcOrd="5" destOrd="0" parTransId="{DBA355E1-0E51-48D2-8FAF-5A5B71E77BBF}" sibTransId="{C69BAD52-5C17-4168-B7BE-79CC76E12DC1}"/>
    <dgm:cxn modelId="{6DFB04C6-D4C7-438E-8E22-71D83FC4B4B6}" type="presOf" srcId="{78A2483A-ECFC-46F8-8EF6-6FCE14F9C952}" destId="{F15A21B0-25A6-46AB-986E-B2C1F5FF4442}" srcOrd="0" destOrd="0" presId="urn:microsoft.com/office/officeart/2005/8/layout/hProcess9"/>
    <dgm:cxn modelId="{BD8C3D6B-0C50-45E0-8F2F-CFC7807D53D5}" srcId="{95C0BF83-D7B2-4037-B2B4-A1B7E839A7B3}" destId="{78A2483A-ECFC-46F8-8EF6-6FCE14F9C952}" srcOrd="2" destOrd="0" parTransId="{3069D895-A80E-42A5-83B2-4603E48A68BA}" sibTransId="{ED51CA06-8DE5-4463-A6FC-F3ADFA6BD390}"/>
    <dgm:cxn modelId="{A02FC8E2-1A04-49EF-A9FC-735F47546AB5}" type="presOf" srcId="{10D49B3E-BBA8-4A34-95FD-D7306C1DB502}" destId="{3A417AF6-E8AE-4DE2-8DA7-C03905363F70}" srcOrd="0" destOrd="0" presId="urn:microsoft.com/office/officeart/2005/8/layout/hProcess9"/>
    <dgm:cxn modelId="{799A111A-0C41-4CFB-838C-5F697A9D3B8C}" type="presOf" srcId="{A60CBA08-040E-441B-885E-1AEE65B48AF5}" destId="{CE8F1D09-F8F8-4184-9EBC-100D0CA30F0C}" srcOrd="0" destOrd="0" presId="urn:microsoft.com/office/officeart/2005/8/layout/hProcess9"/>
    <dgm:cxn modelId="{091CEA9B-B8FD-4D7E-AB95-C2F9AEF7F02A}" type="presOf" srcId="{7D6D7467-A76C-484D-9F9D-2920DE670AD4}" destId="{D2D751E1-E558-4B8D-A377-6F12FFCCD660}" srcOrd="0" destOrd="0" presId="urn:microsoft.com/office/officeart/2005/8/layout/hProcess9"/>
    <dgm:cxn modelId="{0C433DF4-8160-4873-81A6-2F142089F707}" type="presOf" srcId="{95C0BF83-D7B2-4037-B2B4-A1B7E839A7B3}" destId="{4510FFEB-5639-4B4B-B6A0-016D21FF4236}" srcOrd="0" destOrd="0" presId="urn:microsoft.com/office/officeart/2005/8/layout/hProcess9"/>
    <dgm:cxn modelId="{CD13C05F-99A0-4337-925F-B5B6EC37AFEF}" type="presOf" srcId="{5F6EA6B7-62B6-47F5-9AE7-C9F5FC78113C}" destId="{707698CF-DF75-4256-ACA8-1E72D0D58A6D}" srcOrd="0" destOrd="0" presId="urn:microsoft.com/office/officeart/2005/8/layout/hProcess9"/>
    <dgm:cxn modelId="{E444A93A-883D-4AC2-B072-4CAF3BC2B7C8}" type="presParOf" srcId="{4510FFEB-5639-4B4B-B6A0-016D21FF4236}" destId="{C9D08CBA-282B-4390-B69F-7B70BABB2A8F}" srcOrd="0" destOrd="0" presId="urn:microsoft.com/office/officeart/2005/8/layout/hProcess9"/>
    <dgm:cxn modelId="{97C41DE9-2D8F-4868-A616-926406A30B8C}" type="presParOf" srcId="{4510FFEB-5639-4B4B-B6A0-016D21FF4236}" destId="{68B84E40-242A-4661-89BB-AC276831F74A}" srcOrd="1" destOrd="0" presId="urn:microsoft.com/office/officeart/2005/8/layout/hProcess9"/>
    <dgm:cxn modelId="{6337B1BE-F441-4992-8538-08F13A1BE10D}" type="presParOf" srcId="{68B84E40-242A-4661-89BB-AC276831F74A}" destId="{D2D751E1-E558-4B8D-A377-6F12FFCCD660}" srcOrd="0" destOrd="0" presId="urn:microsoft.com/office/officeart/2005/8/layout/hProcess9"/>
    <dgm:cxn modelId="{BB533FBA-DB8A-45F9-9DC9-AC15B42EF04F}" type="presParOf" srcId="{68B84E40-242A-4661-89BB-AC276831F74A}" destId="{63103616-C244-4D08-93FA-D4802A504636}" srcOrd="1" destOrd="0" presId="urn:microsoft.com/office/officeart/2005/8/layout/hProcess9"/>
    <dgm:cxn modelId="{9C032BA4-0247-42A8-8020-82EC2632087F}" type="presParOf" srcId="{68B84E40-242A-4661-89BB-AC276831F74A}" destId="{707698CF-DF75-4256-ACA8-1E72D0D58A6D}" srcOrd="2" destOrd="0" presId="urn:microsoft.com/office/officeart/2005/8/layout/hProcess9"/>
    <dgm:cxn modelId="{6CD3EC0F-30E4-4CD1-A8A1-48553BAA8413}" type="presParOf" srcId="{68B84E40-242A-4661-89BB-AC276831F74A}" destId="{65AC56E0-E8DF-4B28-A38F-507D2D7390B5}" srcOrd="3" destOrd="0" presId="urn:microsoft.com/office/officeart/2005/8/layout/hProcess9"/>
    <dgm:cxn modelId="{6AD4BDC0-2458-4DF6-AB54-59884B312FE3}" type="presParOf" srcId="{68B84E40-242A-4661-89BB-AC276831F74A}" destId="{F15A21B0-25A6-46AB-986E-B2C1F5FF4442}" srcOrd="4" destOrd="0" presId="urn:microsoft.com/office/officeart/2005/8/layout/hProcess9"/>
    <dgm:cxn modelId="{66845C98-8495-4445-BF60-92F4519B56E0}" type="presParOf" srcId="{68B84E40-242A-4661-89BB-AC276831F74A}" destId="{36DAD744-46EE-463F-A322-02404C014504}" srcOrd="5" destOrd="0" presId="urn:microsoft.com/office/officeart/2005/8/layout/hProcess9"/>
    <dgm:cxn modelId="{26692EBF-EAD6-495A-AB42-396402269606}" type="presParOf" srcId="{68B84E40-242A-4661-89BB-AC276831F74A}" destId="{CE8F1D09-F8F8-4184-9EBC-100D0CA30F0C}" srcOrd="6" destOrd="0" presId="urn:microsoft.com/office/officeart/2005/8/layout/hProcess9"/>
    <dgm:cxn modelId="{9EFDF38A-9B0C-4812-9452-2774A102F183}" type="presParOf" srcId="{68B84E40-242A-4661-89BB-AC276831F74A}" destId="{5580A931-86CF-4193-93EB-30D748822602}" srcOrd="7" destOrd="0" presId="urn:microsoft.com/office/officeart/2005/8/layout/hProcess9"/>
    <dgm:cxn modelId="{8ADD7B2E-3D06-4694-9590-600AE958675F}" type="presParOf" srcId="{68B84E40-242A-4661-89BB-AC276831F74A}" destId="{3A417AF6-E8AE-4DE2-8DA7-C03905363F70}" srcOrd="8" destOrd="0" presId="urn:microsoft.com/office/officeart/2005/8/layout/hProcess9"/>
    <dgm:cxn modelId="{F78CAF19-71DC-4CEC-A371-20C18A5A5F25}" type="presParOf" srcId="{68B84E40-242A-4661-89BB-AC276831F74A}" destId="{5C3AC934-F18F-45C9-97AD-5972BB01F6AA}" srcOrd="9" destOrd="0" presId="urn:microsoft.com/office/officeart/2005/8/layout/hProcess9"/>
    <dgm:cxn modelId="{AF62C365-E8D6-4F7E-81C7-75D6698A206E}" type="presParOf" srcId="{68B84E40-242A-4661-89BB-AC276831F74A}" destId="{D4C25B98-AAF3-4493-BD10-BE63750C4A6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EFA1C-09B0-4D9A-8657-CC0BCE987FCE}">
      <dsp:nvSpPr>
        <dsp:cNvPr id="0" name=""/>
        <dsp:cNvSpPr/>
      </dsp:nvSpPr>
      <dsp:spPr>
        <a:xfrm>
          <a:off x="2283918" y="515545"/>
          <a:ext cx="3447449" cy="3447449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2">
            <a:shade val="90000"/>
            <a:hueOff val="-35851"/>
            <a:satOff val="-4207"/>
            <a:lumOff val="230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55ECA-40BE-46E3-9764-592BBBFA4AFF}">
      <dsp:nvSpPr>
        <dsp:cNvPr id="0" name=""/>
        <dsp:cNvSpPr/>
      </dsp:nvSpPr>
      <dsp:spPr>
        <a:xfrm>
          <a:off x="2283918" y="515545"/>
          <a:ext cx="3447449" cy="3447449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2">
            <a:shade val="90000"/>
            <a:hueOff val="-23901"/>
            <a:satOff val="-2805"/>
            <a:lumOff val="153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B1A5D-605A-4BD7-9E58-DB16D703C953}">
      <dsp:nvSpPr>
        <dsp:cNvPr id="0" name=""/>
        <dsp:cNvSpPr/>
      </dsp:nvSpPr>
      <dsp:spPr>
        <a:xfrm>
          <a:off x="2283918" y="515545"/>
          <a:ext cx="3447449" cy="3447449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2">
            <a:shade val="90000"/>
            <a:hueOff val="-11950"/>
            <a:satOff val="-1402"/>
            <a:lumOff val="76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B3BD7-B44F-4DA2-9FA4-C81932E64A84}">
      <dsp:nvSpPr>
        <dsp:cNvPr id="0" name=""/>
        <dsp:cNvSpPr/>
      </dsp:nvSpPr>
      <dsp:spPr>
        <a:xfrm>
          <a:off x="2283918" y="515545"/>
          <a:ext cx="3447449" cy="3447449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9329A-5D23-47F8-9E32-BBEE0B2042A0}">
      <dsp:nvSpPr>
        <dsp:cNvPr id="0" name=""/>
        <dsp:cNvSpPr/>
      </dsp:nvSpPr>
      <dsp:spPr>
        <a:xfrm>
          <a:off x="3215116" y="1446742"/>
          <a:ext cx="1585054" cy="1585054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Statement of Aspirational Practice  </a:t>
          </a:r>
          <a:endParaRPr lang="en-US" sz="1600" kern="1200" dirty="0"/>
        </a:p>
      </dsp:txBody>
      <dsp:txXfrm>
        <a:off x="3447242" y="1678868"/>
        <a:ext cx="1120802" cy="1120802"/>
      </dsp:txXfrm>
    </dsp:sp>
    <dsp:sp modelId="{36D81B45-37E5-44A0-89E9-D7EB980CA351}">
      <dsp:nvSpPr>
        <dsp:cNvPr id="0" name=""/>
        <dsp:cNvSpPr/>
      </dsp:nvSpPr>
      <dsp:spPr>
        <a:xfrm>
          <a:off x="3452874" y="719"/>
          <a:ext cx="1109538" cy="1109538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Student Focus</a:t>
          </a:r>
          <a:endParaRPr lang="en-US" sz="1100" kern="1200" dirty="0"/>
        </a:p>
      </dsp:txBody>
      <dsp:txXfrm>
        <a:off x="3615362" y="163207"/>
        <a:ext cx="784562" cy="784562"/>
      </dsp:txXfrm>
    </dsp:sp>
    <dsp:sp modelId="{0ABDD883-741F-47A8-BE72-925D1952AE83}">
      <dsp:nvSpPr>
        <dsp:cNvPr id="0" name=""/>
        <dsp:cNvSpPr/>
      </dsp:nvSpPr>
      <dsp:spPr>
        <a:xfrm>
          <a:off x="5136655" y="1684500"/>
          <a:ext cx="1109538" cy="1109538"/>
        </a:xfrm>
        <a:prstGeom prst="ellipse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Expanded Definition of Decision Makers</a:t>
          </a:r>
          <a:endParaRPr lang="en-US" sz="1100" kern="1200" dirty="0"/>
        </a:p>
      </dsp:txBody>
      <dsp:txXfrm>
        <a:off x="5299143" y="1846988"/>
        <a:ext cx="784562" cy="784562"/>
      </dsp:txXfrm>
    </dsp:sp>
    <dsp:sp modelId="{358499BD-7BC5-42BD-B19A-EF9D1D892644}">
      <dsp:nvSpPr>
        <dsp:cNvPr id="0" name=""/>
        <dsp:cNvSpPr/>
      </dsp:nvSpPr>
      <dsp:spPr>
        <a:xfrm>
          <a:off x="3452874" y="3368282"/>
          <a:ext cx="1109538" cy="1109538"/>
        </a:xfrm>
        <a:prstGeom prst="ellipse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Structures and Leadership for IR</a:t>
          </a:r>
          <a:endParaRPr lang="en-US" sz="1100" kern="1200" dirty="0"/>
        </a:p>
      </dsp:txBody>
      <dsp:txXfrm>
        <a:off x="3615362" y="3530770"/>
        <a:ext cx="784562" cy="784562"/>
      </dsp:txXfrm>
    </dsp:sp>
    <dsp:sp modelId="{E322B0A7-8D5B-444C-8013-B7FFB653875E}">
      <dsp:nvSpPr>
        <dsp:cNvPr id="0" name=""/>
        <dsp:cNvSpPr/>
      </dsp:nvSpPr>
      <dsp:spPr>
        <a:xfrm>
          <a:off x="1769093" y="1684500"/>
          <a:ext cx="1109538" cy="1109538"/>
        </a:xfrm>
        <a:prstGeom prst="ellipse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Leadership for IR Function </a:t>
          </a:r>
          <a:endParaRPr lang="en-US" sz="1100" kern="1200" dirty="0"/>
        </a:p>
      </dsp:txBody>
      <dsp:txXfrm>
        <a:off x="1931581" y="1846988"/>
        <a:ext cx="784562" cy="784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08CBA-282B-4390-B69F-7B70BABB2A8F}">
      <dsp:nvSpPr>
        <dsp:cNvPr id="0" name=""/>
        <dsp:cNvSpPr/>
      </dsp:nvSpPr>
      <dsp:spPr>
        <a:xfrm>
          <a:off x="2" y="0"/>
          <a:ext cx="8830487" cy="41195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751E1-E558-4B8D-A377-6F12FFCCD660}">
      <dsp:nvSpPr>
        <dsp:cNvPr id="0" name=""/>
        <dsp:cNvSpPr/>
      </dsp:nvSpPr>
      <dsp:spPr>
        <a:xfrm>
          <a:off x="2425" y="1235868"/>
          <a:ext cx="1412102" cy="1647824"/>
        </a:xfrm>
        <a:prstGeom prst="roundRect">
          <a:avLst/>
        </a:prstGeom>
        <a:solidFill>
          <a:srgbClr val="6903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Institutional Research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(Retention and Graduation Rates)   </a:t>
          </a:r>
          <a:endParaRPr lang="en-US" sz="1200" kern="1200" dirty="0"/>
        </a:p>
      </dsp:txBody>
      <dsp:txXfrm>
        <a:off x="71358" y="1304801"/>
        <a:ext cx="1274236" cy="1509958"/>
      </dsp:txXfrm>
    </dsp:sp>
    <dsp:sp modelId="{707698CF-DF75-4256-ACA8-1E72D0D58A6D}">
      <dsp:nvSpPr>
        <dsp:cNvPr id="0" name=""/>
        <dsp:cNvSpPr/>
      </dsp:nvSpPr>
      <dsp:spPr>
        <a:xfrm>
          <a:off x="1485133" y="1235868"/>
          <a:ext cx="1412102" cy="1647824"/>
        </a:xfrm>
        <a:prstGeom prst="roundRect">
          <a:avLst/>
        </a:prstGeom>
        <a:solidFill>
          <a:srgbClr val="6903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Strategic Enrollment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Management  </a:t>
          </a:r>
          <a:endParaRPr lang="en-US" sz="1200" kern="1200" dirty="0"/>
        </a:p>
      </dsp:txBody>
      <dsp:txXfrm>
        <a:off x="1554066" y="1304801"/>
        <a:ext cx="1274236" cy="1509958"/>
      </dsp:txXfrm>
    </dsp:sp>
    <dsp:sp modelId="{F15A21B0-25A6-46AB-986E-B2C1F5FF4442}">
      <dsp:nvSpPr>
        <dsp:cNvPr id="0" name=""/>
        <dsp:cNvSpPr/>
      </dsp:nvSpPr>
      <dsp:spPr>
        <a:xfrm>
          <a:off x="2967840" y="1235868"/>
          <a:ext cx="1412102" cy="1647824"/>
        </a:xfrm>
        <a:prstGeom prst="roundRect">
          <a:avLst/>
        </a:prstGeom>
        <a:solidFill>
          <a:srgbClr val="6903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Assessment of Student Learning and Development </a:t>
          </a:r>
        </a:p>
      </dsp:txBody>
      <dsp:txXfrm>
        <a:off x="3036773" y="1304801"/>
        <a:ext cx="1274236" cy="1509958"/>
      </dsp:txXfrm>
    </dsp:sp>
    <dsp:sp modelId="{CE8F1D09-F8F8-4184-9EBC-100D0CA30F0C}">
      <dsp:nvSpPr>
        <dsp:cNvPr id="0" name=""/>
        <dsp:cNvSpPr/>
      </dsp:nvSpPr>
      <dsp:spPr>
        <a:xfrm>
          <a:off x="4450548" y="1235868"/>
          <a:ext cx="1412102" cy="1647824"/>
        </a:xfrm>
        <a:prstGeom prst="roundRect">
          <a:avLst/>
        </a:prstGeom>
        <a:solidFill>
          <a:srgbClr val="6903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Survey Research Methods</a:t>
          </a:r>
          <a:endParaRPr lang="en-US" sz="1200" kern="1200" dirty="0"/>
        </a:p>
      </dsp:txBody>
      <dsp:txXfrm>
        <a:off x="4519481" y="1304801"/>
        <a:ext cx="1274236" cy="1509958"/>
      </dsp:txXfrm>
    </dsp:sp>
    <dsp:sp modelId="{3A417AF6-E8AE-4DE2-8DA7-C03905363F70}">
      <dsp:nvSpPr>
        <dsp:cNvPr id="0" name=""/>
        <dsp:cNvSpPr/>
      </dsp:nvSpPr>
      <dsp:spPr>
        <a:xfrm>
          <a:off x="7418389" y="1185148"/>
          <a:ext cx="1412102" cy="1647824"/>
        </a:xfrm>
        <a:prstGeom prst="roundRect">
          <a:avLst/>
        </a:prstGeom>
        <a:solidFill>
          <a:srgbClr val="6903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Institutional and Strategic Planning Decision Support  </a:t>
          </a:r>
          <a:endParaRPr lang="en-US" sz="1200" kern="1200" dirty="0"/>
        </a:p>
      </dsp:txBody>
      <dsp:txXfrm>
        <a:off x="7487322" y="1254081"/>
        <a:ext cx="1274236" cy="1509958"/>
      </dsp:txXfrm>
    </dsp:sp>
    <dsp:sp modelId="{D4C25B98-AAF3-4493-BD10-BE63750C4A6F}">
      <dsp:nvSpPr>
        <dsp:cNvPr id="0" name=""/>
        <dsp:cNvSpPr/>
      </dsp:nvSpPr>
      <dsp:spPr>
        <a:xfrm>
          <a:off x="5965635" y="1207591"/>
          <a:ext cx="1412102" cy="1647824"/>
        </a:xfrm>
        <a:prstGeom prst="roundRect">
          <a:avLst/>
        </a:prstGeom>
        <a:solidFill>
          <a:srgbClr val="6903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Program Evaluation and Program Review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(assessing what works and what needs improvement) </a:t>
          </a:r>
          <a:endParaRPr lang="en-US" sz="1200" kern="1200" dirty="0"/>
        </a:p>
      </dsp:txBody>
      <dsp:txXfrm>
        <a:off x="6034568" y="1276524"/>
        <a:ext cx="1274236" cy="1509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Michele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3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Michele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4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Michele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4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Michele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61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55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19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5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4" y="3688697"/>
            <a:ext cx="7942596" cy="148599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Unnecessarily extra long title of presentation</a:t>
            </a:r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6279762"/>
            <a:ext cx="7734222" cy="370205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3301283"/>
            <a:ext cx="7914806" cy="336549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SUBHEAD OR NAME OF SCHOOL, DEPARTMENT, OR UNIT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21014" y="-72571"/>
            <a:ext cx="950609" cy="2766507"/>
            <a:chOff x="633305" y="-72571"/>
            <a:chExt cx="950609" cy="2766507"/>
          </a:xfrm>
        </p:grpSpPr>
        <p:sp>
          <p:nvSpPr>
            <p:cNvPr id="6" name="Rectangle 5"/>
            <p:cNvSpPr/>
            <p:nvPr userDrawn="1"/>
          </p:nvSpPr>
          <p:spPr>
            <a:xfrm>
              <a:off x="633305" y="-72571"/>
              <a:ext cx="950609" cy="2766507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rident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09" y="1730375"/>
              <a:ext cx="634481" cy="80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4" y="3688697"/>
            <a:ext cx="7942596" cy="148599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Unnecessarily extra long title of presentation</a:t>
            </a:r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6279762"/>
            <a:ext cx="7734222" cy="370205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3301283"/>
            <a:ext cx="7914806" cy="336549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SUBHEAD OR NAME OF SCHOOL, DEPARTMENT, OR UNIT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21014" y="-72571"/>
            <a:ext cx="950609" cy="2766507"/>
            <a:chOff x="633305" y="-72571"/>
            <a:chExt cx="950609" cy="2766507"/>
          </a:xfrm>
        </p:grpSpPr>
        <p:sp>
          <p:nvSpPr>
            <p:cNvPr id="6" name="Rectangle 5"/>
            <p:cNvSpPr/>
            <p:nvPr userDrawn="1"/>
          </p:nvSpPr>
          <p:spPr>
            <a:xfrm>
              <a:off x="633305" y="-72571"/>
              <a:ext cx="950609" cy="2766507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rident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09" y="1730375"/>
              <a:ext cx="634481" cy="80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766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3416048"/>
            <a:ext cx="6802482" cy="494412"/>
          </a:xfrm>
        </p:spPr>
        <p:txBody>
          <a:bodyPr anchor="ctr">
            <a:noAutofit/>
          </a:bodyPr>
          <a:lstStyle>
            <a:lvl1pPr>
              <a:defRPr sz="44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Heading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945804"/>
            <a:ext cx="3700462" cy="336549"/>
          </a:xfrm>
        </p:spPr>
        <p:txBody>
          <a:bodyPr anchor="ctr">
            <a:noAutofit/>
          </a:bodyPr>
          <a:lstStyle>
            <a:lvl1pPr marL="0" indent="0">
              <a:buNone/>
              <a:defRPr sz="16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NUMBER OR SUBTITLE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2829379"/>
            <a:ext cx="148614" cy="119924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2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4721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 smtClean="0">
                  <a:solidFill>
                    <a:srgbClr val="FFFFFF"/>
                  </a:solidFill>
                </a:rPr>
                <a:t>INDIANA UNIVERSITY–PURDUE UNIVERSITY</a:t>
              </a:r>
              <a:r>
                <a:rPr lang="en-US" sz="900" baseline="0" dirty="0" smtClean="0">
                  <a:solidFill>
                    <a:srgbClr val="FFFFFF"/>
                  </a:solidFill>
                </a:rPr>
                <a:t> INDIANAPOLIS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9214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9" y="0"/>
            <a:ext cx="3570941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15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 smtClean="0">
                  <a:solidFill>
                    <a:srgbClr val="FFFFFF"/>
                  </a:solidFill>
                </a:rPr>
                <a:t>INDIANA UNIVERSITY–PURDUE UNIVERSITY INDIANAPOLIS</a:t>
              </a:r>
            </a:p>
          </p:txBody>
        </p:sp>
      </p:grp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15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10" y="0"/>
            <a:ext cx="3570941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4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8" name="Rectangle 1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 smtClean="0">
                  <a:solidFill>
                    <a:srgbClr val="FFFFFF"/>
                  </a:solidFill>
                </a:rPr>
                <a:t>INDIANA UNIVERSITY–PURDUE UNIVERSITY</a:t>
              </a:r>
              <a:r>
                <a:rPr lang="en-US" sz="900" baseline="0" dirty="0" smtClean="0">
                  <a:solidFill>
                    <a:srgbClr val="FFFFFF"/>
                  </a:solidFill>
                </a:rPr>
                <a:t> INDIANAPOLIS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5057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 smtClean="0">
                  <a:solidFill>
                    <a:srgbClr val="FFFFFF"/>
                  </a:solidFill>
                </a:rPr>
                <a:t>INDIANA UNIVERSITY–PURDUE UNIVERSITY</a:t>
              </a:r>
              <a:r>
                <a:rPr lang="en-US" sz="900" baseline="0" dirty="0" smtClean="0">
                  <a:solidFill>
                    <a:srgbClr val="FFFFFF"/>
                  </a:solidFill>
                </a:rPr>
                <a:t> INDIANAPOLIS</a:t>
              </a:r>
              <a:endParaRPr lang="en-US" sz="9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480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3" y="907197"/>
            <a:ext cx="7859185" cy="362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90719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635303" y="5794349"/>
            <a:ext cx="2551242" cy="1077919"/>
            <a:chOff x="635303" y="4070963"/>
            <a:chExt cx="2551242" cy="1077919"/>
          </a:xfrm>
        </p:grpSpPr>
        <p:sp>
          <p:nvSpPr>
            <p:cNvPr id="28" name="Rectangle 27"/>
            <p:cNvSpPr/>
            <p:nvPr userDrawn="1"/>
          </p:nvSpPr>
          <p:spPr>
            <a:xfrm>
              <a:off x="635303" y="4070963"/>
              <a:ext cx="533859" cy="1077919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227" y="4189193"/>
              <a:ext cx="356010" cy="451859"/>
            </a:xfrm>
            <a:prstGeom prst="rect">
              <a:avLst/>
            </a:prstGeom>
          </p:spPr>
        </p:pic>
        <p:pic>
          <p:nvPicPr>
            <p:cNvPr id="30" name="Picture 29" descr="iupuiwhite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6234" y="4176250"/>
              <a:ext cx="1810311" cy="687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445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3416048"/>
            <a:ext cx="6802482" cy="494412"/>
          </a:xfrm>
        </p:spPr>
        <p:txBody>
          <a:bodyPr anchor="ctr">
            <a:noAutofit/>
          </a:bodyPr>
          <a:lstStyle>
            <a:lvl1pPr>
              <a:defRPr sz="44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Heading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945804"/>
            <a:ext cx="3700462" cy="336549"/>
          </a:xfrm>
        </p:spPr>
        <p:txBody>
          <a:bodyPr anchor="ctr">
            <a:noAutofit/>
          </a:bodyPr>
          <a:lstStyle>
            <a:lvl1pPr marL="0" indent="0">
              <a:buNone/>
              <a:defRPr sz="16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NUMBER OR SUBTITLE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2829379"/>
            <a:ext cx="148614" cy="119924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4721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IUPUI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9" y="0"/>
            <a:ext cx="3570941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 smtClean="0">
                  <a:solidFill>
                    <a:srgbClr val="FFFFFF"/>
                  </a:solidFill>
                </a:rPr>
                <a:t>IUPUI</a:t>
              </a:r>
            </a:p>
          </p:txBody>
        </p:sp>
      </p:grp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10" y="0"/>
            <a:ext cx="3570941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8" name="Rectangle 1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IUPUI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IUPUI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3" y="907197"/>
            <a:ext cx="7859185" cy="362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90719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635303" y="5794349"/>
            <a:ext cx="2551242" cy="1077919"/>
            <a:chOff x="635303" y="4070963"/>
            <a:chExt cx="2551242" cy="1077919"/>
          </a:xfrm>
        </p:grpSpPr>
        <p:sp>
          <p:nvSpPr>
            <p:cNvPr id="28" name="Rectangle 27"/>
            <p:cNvSpPr/>
            <p:nvPr userDrawn="1"/>
          </p:nvSpPr>
          <p:spPr>
            <a:xfrm>
              <a:off x="635303" y="4070963"/>
              <a:ext cx="533859" cy="1077919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227" y="4189193"/>
              <a:ext cx="356010" cy="451859"/>
            </a:xfrm>
            <a:prstGeom prst="rect">
              <a:avLst/>
            </a:prstGeom>
          </p:spPr>
        </p:pic>
        <p:pic>
          <p:nvPicPr>
            <p:cNvPr id="30" name="Picture 29" descr="iupuiwhite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6234" y="4176250"/>
              <a:ext cx="1810311" cy="687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846139"/>
            <a:ext cx="680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2119918"/>
            <a:ext cx="6802482" cy="4287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846139"/>
            <a:ext cx="680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2119918"/>
            <a:ext cx="6802482" cy="4287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7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9" r:id="rId1"/>
    <p:sldLayoutId id="2147493480" r:id="rId2"/>
    <p:sldLayoutId id="2147493481" r:id="rId3"/>
    <p:sldLayoutId id="2147493482" r:id="rId4"/>
    <p:sldLayoutId id="2147493483" r:id="rId5"/>
    <p:sldLayoutId id="2147493484" r:id="rId6"/>
    <p:sldLayoutId id="2147493485" r:id="rId7"/>
    <p:sldLayoutId id="2147493486" r:id="rId8"/>
    <p:sldLayoutId id="214749348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rds.iupui.edu/students/dfwi-reports.html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bi.iu.edu/t/prd/views/IUPUIGraduateRetention/RetentionGraduationRatesOverTime?:embed=y&amp;:loadOrderID=0&amp;:display_spinner=no&amp;:showAppBanner=false&amp;:showShareOptions=true&amp;:display_count=no&amp;:showVizHome=no#1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bi.iu.edu/t/prd/views/IUPUI_2014_ClimateSurvey/CampusEnvironment_1?:embed=y&amp;:loadOrderID=0&amp;:display_count=no&amp;:display_spinner=no&amp;:showShareOptions=true&amp;:showVizHome=no#2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rds.iupui.ed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799" y="3392557"/>
            <a:ext cx="7942596" cy="1930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Helping Others Find Our Data:</a:t>
            </a:r>
            <a:br>
              <a:rPr lang="en-US" dirty="0" smtClean="0"/>
            </a:br>
            <a:r>
              <a:rPr lang="en-US" dirty="0" smtClean="0"/>
              <a:t>The Development and Improvement of an IR Data Workshop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 smtClean="0"/>
              <a:t>IUPUI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0694" y="5438275"/>
            <a:ext cx="7914806" cy="53368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Michele Hansen, Steven Graunke, Robbie </a:t>
            </a:r>
            <a:r>
              <a:rPr lang="en-US" dirty="0" err="1" smtClean="0"/>
              <a:t>Janik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Institutional Research and Decision Support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11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 of Session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Steer faculty, staff, and students towards appropriate data resources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Improve data literacy on campus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Provide Tableau tips and tricks</a:t>
            </a:r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Report developers presented their work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Center </a:t>
            </a:r>
            <a:r>
              <a:rPr lang="en-US" dirty="0">
                <a:solidFill>
                  <a:schemeClr val="bg1"/>
                </a:solidFill>
              </a:rPr>
              <a:t>for Teaching and </a:t>
            </a:r>
            <a:r>
              <a:rPr lang="en-US" dirty="0" smtClean="0">
                <a:solidFill>
                  <a:schemeClr val="bg1"/>
                </a:solidFill>
              </a:rPr>
              <a:t>Learning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Great response – Scheduled 3 sessions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6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IRDS Data Workshops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7" y="1656081"/>
            <a:ext cx="6570618" cy="4595957"/>
          </a:xfrm>
        </p:spPr>
      </p:pic>
    </p:spTree>
    <p:extLst>
      <p:ext uri="{BB962C8B-B14F-4D97-AF65-F5344CB8AC3E}">
        <p14:creationId xmlns:p14="http://schemas.microsoft.com/office/powerpoint/2010/main" val="525803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Demonstration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1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prstClr val="black">
                  <a:lumMod val="50000"/>
                  <a:lumOff val="50000"/>
                </a:prstClr>
              </a:buClr>
              <a:buNone/>
            </a:pPr>
            <a:endParaRPr lang="en-US" dirty="0"/>
          </a:p>
          <a:p>
            <a:pPr marL="0" lvl="0" indent="0">
              <a:buClr>
                <a:prstClr val="black">
                  <a:lumMod val="50000"/>
                  <a:lumOff val="50000"/>
                </a:prstClr>
              </a:buClr>
              <a:buNone/>
            </a:pPr>
            <a:endParaRPr lang="en-US" dirty="0"/>
          </a:p>
          <a:p>
            <a:pPr marL="0" lvl="0" indent="0" algn="ctr">
              <a:buClr>
                <a:prstClr val="black">
                  <a:lumMod val="50000"/>
                  <a:lumOff val="50000"/>
                </a:prstClr>
              </a:buClr>
              <a:buNone/>
            </a:pPr>
            <a:r>
              <a:rPr lang="en-US" sz="6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DFWI Reports</a:t>
            </a:r>
            <a:endParaRPr lang="en-US" sz="60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prstClr val="black">
                  <a:lumMod val="50000"/>
                  <a:lumOff val="50000"/>
                </a:prstClr>
              </a:buClr>
              <a:buNone/>
            </a:pPr>
            <a:endParaRPr lang="en-US" dirty="0"/>
          </a:p>
          <a:p>
            <a:pPr marL="0" lvl="0" indent="0">
              <a:buClr>
                <a:prstClr val="black">
                  <a:lumMod val="50000"/>
                  <a:lumOff val="50000"/>
                </a:prstClr>
              </a:buClr>
              <a:buNone/>
            </a:pPr>
            <a:endParaRPr lang="en-US" dirty="0"/>
          </a:p>
          <a:p>
            <a:pPr marL="0" lvl="0" indent="0" algn="ctr">
              <a:buClr>
                <a:prstClr val="black">
                  <a:lumMod val="50000"/>
                  <a:lumOff val="50000"/>
                </a:prstClr>
              </a:buClr>
              <a:buNone/>
            </a:pPr>
            <a:r>
              <a:rPr lang="en-US" sz="6000" b="1" u="sng" dirty="0">
                <a:solidFill>
                  <a:schemeClr val="bg1"/>
                </a:solidFill>
                <a:hlinkClick r:id="rId2"/>
              </a:rPr>
              <a:t>Graduate Student Retention and Graduation</a:t>
            </a:r>
            <a:endParaRPr lang="en-US" sz="6000" b="1" u="sng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9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prstClr val="black">
                  <a:lumMod val="50000"/>
                  <a:lumOff val="50000"/>
                </a:prstClr>
              </a:buClr>
              <a:buNone/>
            </a:pPr>
            <a:endParaRPr lang="en-US" dirty="0"/>
          </a:p>
          <a:p>
            <a:pPr marL="0" lvl="0" indent="0">
              <a:buClr>
                <a:prstClr val="black">
                  <a:lumMod val="50000"/>
                  <a:lumOff val="50000"/>
                </a:prstClr>
              </a:buClr>
              <a:buNone/>
            </a:pPr>
            <a:endParaRPr lang="en-US" dirty="0"/>
          </a:p>
          <a:p>
            <a:pPr marL="0" lvl="0" indent="0" algn="ctr">
              <a:buClr>
                <a:prstClr val="black">
                  <a:lumMod val="50000"/>
                  <a:lumOff val="50000"/>
                </a:prstClr>
              </a:buClr>
              <a:buNone/>
            </a:pPr>
            <a:r>
              <a:rPr lang="en-US" sz="6000" b="1" u="sng" dirty="0">
                <a:solidFill>
                  <a:schemeClr val="bg1"/>
                </a:solidFill>
                <a:hlinkClick r:id="rId2"/>
              </a:rPr>
              <a:t>Climate Survey Results Dashboard</a:t>
            </a:r>
            <a:endParaRPr lang="en-US" sz="6000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Survey 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Feedback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24" y="1732085"/>
            <a:ext cx="8015594" cy="4363915"/>
          </a:xfrm>
        </p:spPr>
        <p:txBody>
          <a:bodyPr>
            <a:normAutofit/>
          </a:bodyPr>
          <a:lstStyle/>
          <a:p>
            <a:r>
              <a:rPr lang="en-US" dirty="0" smtClean="0"/>
              <a:t>Attendees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83% staff, 16% faculty, 1% student</a:t>
            </a:r>
          </a:p>
          <a:p>
            <a:r>
              <a:rPr lang="en-US" dirty="0" smtClean="0"/>
              <a:t>Ways use data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76% gather information to give to others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57% to make departmental/program level decisions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51% gather info for evaluation/assessment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23% gather info for accreditation purposes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29% School level decisions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14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% University/Campus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level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decisions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Feedback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24" y="1732085"/>
            <a:ext cx="8015594" cy="4363915"/>
          </a:xfrm>
        </p:spPr>
        <p:txBody>
          <a:bodyPr>
            <a:normAutofit/>
          </a:bodyPr>
          <a:lstStyle/>
          <a:p>
            <a:r>
              <a:rPr lang="en-US" dirty="0" smtClean="0"/>
              <a:t>Overall thoughts on workshop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84% strongly agree/agree workshop was at right level for understanding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86% agree they learned about info they did not know was available to them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88% felt more confident accessing data at IUPUI</a:t>
            </a:r>
          </a:p>
          <a:p>
            <a:r>
              <a:rPr lang="en-US" dirty="0" smtClean="0"/>
              <a:t>Interest in a departmental data workshop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29% very interested and 35% somewhat interested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57% to make departmental/program level decisions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Philosophy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Feedback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24" y="1732085"/>
            <a:ext cx="8015594" cy="4363915"/>
          </a:xfrm>
        </p:spPr>
        <p:txBody>
          <a:bodyPr>
            <a:normAutofit/>
          </a:bodyPr>
          <a:lstStyle/>
          <a:p>
            <a:r>
              <a:rPr lang="en-US" dirty="0" smtClean="0"/>
              <a:t>Most useful aspect of workshop?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“Watching the presenters navigate through the different reports”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“Learning about the sheer breadth and depth of the information available from IRDS, and how user friendly the dashboards, filters, and functions are”</a:t>
            </a:r>
          </a:p>
          <a:p>
            <a:r>
              <a:rPr lang="en-US" dirty="0" smtClean="0"/>
              <a:t>How to improve workshop?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“Break into faculty based data and student programming/success based data. Then you could attend both, but could pick the one most relevant.”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“More real-world applicability is nice with any data discussion.”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“Navigation was difficult to keep up with”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“Shorter, topic driven workshops” “More specific, in-depth workshops”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Generally positive feedback</a:t>
            </a:r>
          </a:p>
          <a:p>
            <a:r>
              <a:rPr lang="en-US" dirty="0" smtClean="0"/>
              <a:t>Specific topic sessions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Financial Aid (April 5)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Additional Topics</a:t>
            </a:r>
          </a:p>
          <a:p>
            <a:pPr lvl="2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Faculty/Staff Data</a:t>
            </a:r>
          </a:p>
          <a:p>
            <a:pPr lvl="2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Surveys</a:t>
            </a:r>
          </a:p>
          <a:p>
            <a:pPr lvl="2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Enrollment</a:t>
            </a:r>
          </a:p>
          <a:p>
            <a:pPr lvl="2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Outcomes</a:t>
            </a:r>
          </a:p>
          <a:p>
            <a:pPr lvl="2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Anything else?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/>
              <a:t>Working directly with those that want to know.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0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910" y="1643529"/>
            <a:ext cx="3570941" cy="357094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tried to conduct similar sessions? 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worked and what didn’t?</a:t>
            </a:r>
          </a:p>
          <a:p>
            <a:r>
              <a:rPr lang="en-US" dirty="0" smtClean="0"/>
              <a:t>What have you done to “get the word out” about data?</a:t>
            </a:r>
          </a:p>
          <a:p>
            <a:r>
              <a:rPr lang="en-US" dirty="0" smtClean="0"/>
              <a:t>What suggestions do you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1926" y="1380226"/>
            <a:ext cx="8471138" cy="614458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2400" i="1" dirty="0" smtClean="0">
                <a:latin typeface="Calibri"/>
                <a:ea typeface="Calibri"/>
                <a:cs typeface="Times New Roman"/>
              </a:rPr>
              <a:t>Our Vision/Mission   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en-US" sz="2400" i="1" dirty="0" smtClean="0">
                <a:latin typeface="Calibri"/>
                <a:ea typeface="Calibri"/>
                <a:cs typeface="Times New Roman"/>
              </a:rPr>
              <a:t>We provide timely, accurate</a:t>
            </a:r>
            <a:r>
              <a:rPr lang="en-US" sz="2400" i="1" dirty="0">
                <a:latin typeface="Calibri"/>
                <a:ea typeface="Calibri"/>
                <a:cs typeface="Times New Roman"/>
              </a:rPr>
              <a:t>, </a:t>
            </a:r>
            <a:r>
              <a:rPr lang="en-US" sz="2400" i="1" dirty="0" smtClean="0">
                <a:latin typeface="Calibri"/>
                <a:ea typeface="Calibri"/>
                <a:cs typeface="Times New Roman"/>
              </a:rPr>
              <a:t>and </a:t>
            </a:r>
            <a:r>
              <a:rPr lang="en-US" sz="2400" i="1" dirty="0">
                <a:latin typeface="Calibri"/>
                <a:ea typeface="Calibri"/>
                <a:cs typeface="Times New Roman"/>
              </a:rPr>
              <a:t>actionable information to support decision making at IUPUI.  </a:t>
            </a:r>
            <a:r>
              <a:rPr lang="en-US" sz="2400" i="1" dirty="0" smtClean="0">
                <a:latin typeface="Calibri"/>
                <a:ea typeface="Calibri"/>
                <a:cs typeface="Times New Roman"/>
              </a:rPr>
              <a:t>Decision makers have the  </a:t>
            </a:r>
            <a:r>
              <a:rPr lang="en-US" sz="2400" i="1" dirty="0">
                <a:latin typeface="Calibri"/>
                <a:ea typeface="Calibri"/>
                <a:cs typeface="Times New Roman"/>
              </a:rPr>
              <a:t>information </a:t>
            </a:r>
            <a:r>
              <a:rPr lang="en-US" sz="2400" i="1" dirty="0" smtClean="0">
                <a:latin typeface="Calibri"/>
                <a:ea typeface="Calibri"/>
                <a:cs typeface="Times New Roman"/>
              </a:rPr>
              <a:t>necessary to </a:t>
            </a:r>
            <a:r>
              <a:rPr lang="en-US" sz="2400" i="1" dirty="0">
                <a:latin typeface="Calibri"/>
                <a:ea typeface="Calibri"/>
                <a:cs typeface="Times New Roman"/>
              </a:rPr>
              <a:t>achieve maximum effectiveness in regard to IUPUI’s Strategic vision, mission, values, and goals related to </a:t>
            </a:r>
            <a:r>
              <a:rPr lang="en-US" sz="2400" b="1" i="1" dirty="0">
                <a:latin typeface="Calibri"/>
                <a:ea typeface="Calibri"/>
                <a:cs typeface="Times New Roman"/>
              </a:rPr>
              <a:t>the success and learning of our students </a:t>
            </a:r>
            <a:r>
              <a:rPr lang="en-US" sz="2400" i="1" dirty="0">
                <a:latin typeface="Calibri"/>
                <a:ea typeface="Calibri"/>
                <a:cs typeface="Times New Roman"/>
              </a:rPr>
              <a:t>as well as overall institutional effectiveness. </a:t>
            </a:r>
            <a:r>
              <a:rPr lang="en-US" sz="2400" i="1" dirty="0" smtClean="0">
                <a:latin typeface="Calibri"/>
                <a:ea typeface="Calibri"/>
                <a:cs typeface="Times New Roman"/>
              </a:rPr>
              <a:t>Our vision is to </a:t>
            </a:r>
            <a:r>
              <a:rPr lang="en-US" sz="2400" i="1" dirty="0">
                <a:latin typeface="Calibri"/>
                <a:ea typeface="Calibri"/>
                <a:cs typeface="Times New Roman"/>
              </a:rPr>
              <a:t>be a nationally recognized leader in institutional </a:t>
            </a:r>
            <a:r>
              <a:rPr lang="en-US" sz="2400" i="1" dirty="0" smtClean="0">
                <a:latin typeface="Calibri"/>
                <a:ea typeface="Calibri"/>
                <a:cs typeface="Times New Roman"/>
              </a:rPr>
              <a:t>research and decision support </a:t>
            </a:r>
            <a:r>
              <a:rPr lang="en-US" sz="2400" i="1" dirty="0">
                <a:latin typeface="Calibri"/>
                <a:ea typeface="Calibri"/>
                <a:cs typeface="Times New Roman"/>
              </a:rPr>
              <a:t>in higher education. </a:t>
            </a:r>
            <a:endParaRPr lang="en-US" sz="2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18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365" y="692642"/>
            <a:ext cx="8004391" cy="638906"/>
          </a:xfrm>
        </p:spPr>
        <p:txBody>
          <a:bodyPr>
            <a:normAutofit fontScale="90000"/>
          </a:bodyPr>
          <a:lstStyle/>
          <a:p>
            <a:r>
              <a:rPr lang="en-US" dirty="0"/>
              <a:t>Statement of Aspirational Practice For Institutional Research – Association of Institutional Research  (AIR)</a:t>
            </a: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530027" y="1851922"/>
          <a:ext cx="8015287" cy="4478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0027" y="5319347"/>
            <a:ext cx="2558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IUPUI Selected as 1 of 10 Founding Institutions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IRDS Activities and Reports to Support Decision </a:t>
            </a:r>
            <a:r>
              <a:rPr lang="en-US" dirty="0" smtClean="0"/>
              <a:t>Making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39337" y="1976438"/>
          <a:ext cx="8830492" cy="411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37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20459" y="366381"/>
            <a:ext cx="8004391" cy="63890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IRDS Key Practices and Strategies </a:t>
            </a:r>
            <a:r>
              <a:rPr lang="en-US" sz="3200" dirty="0" smtClean="0"/>
              <a:t>to Build and Support Decision Making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6938" y="1295764"/>
            <a:ext cx="4671882" cy="4947784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Engage in efforts to understand the anatomy of decision making across campus (who makes decisions, when, how, and what data is needed</a:t>
            </a:r>
            <a:r>
              <a:rPr lang="en-US" sz="2400" dirty="0" smtClean="0">
                <a:solidFill>
                  <a:schemeClr val="bg1"/>
                </a:solidFill>
              </a:rPr>
              <a:t>).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Building </a:t>
            </a:r>
            <a:r>
              <a:rPr lang="en-US" sz="2400" dirty="0">
                <a:solidFill>
                  <a:schemeClr val="bg1"/>
                </a:solidFill>
              </a:rPr>
              <a:t>data literacy, evaluation, and assessment capacity across IUPUI so that information exploration, interpretation, and analysis are used to support evidence-based decision making and improve institutional effectiveness.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Provide </a:t>
            </a:r>
            <a:r>
              <a:rPr lang="en-US" sz="2400" dirty="0">
                <a:solidFill>
                  <a:schemeClr val="bg1"/>
                </a:solidFill>
              </a:rPr>
              <a:t>consultation on decision support approaches, data visualization, dashboard creation, </a:t>
            </a:r>
            <a:r>
              <a:rPr lang="en-US" sz="2400" dirty="0" smtClean="0">
                <a:solidFill>
                  <a:schemeClr val="bg1"/>
                </a:solidFill>
              </a:rPr>
              <a:t>assessment of student learning, </a:t>
            </a:r>
            <a:r>
              <a:rPr lang="en-US" sz="2400" dirty="0">
                <a:solidFill>
                  <a:schemeClr val="bg1"/>
                </a:solidFill>
              </a:rPr>
              <a:t>program evaluation, survey research methods, and advanced statistical analysis procedures. 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Deliver </a:t>
            </a:r>
            <a:r>
              <a:rPr lang="en-US" sz="2400" dirty="0">
                <a:solidFill>
                  <a:schemeClr val="bg1"/>
                </a:solidFill>
              </a:rPr>
              <a:t>training and data tools that allow decision makers to leverage data and information.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92929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24850" y="6297613"/>
            <a:ext cx="819150" cy="365125"/>
          </a:xfrm>
          <a:prstGeom prst="rect">
            <a:avLst/>
          </a:prstGeom>
        </p:spPr>
        <p:txBody>
          <a:bodyPr/>
          <a:lstStyle/>
          <a:p>
            <a:fld id="{A2CEE53A-19EC-654D-82C1-D215F6FEFF18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820" y="1410788"/>
            <a:ext cx="4136572" cy="413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4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1145" y="1915601"/>
            <a:ext cx="7859185" cy="362888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infrastructure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Relationship building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Access to decision makers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Building capacity for others (outside of IR) to collect data appropriately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Technology that allows for decision makers to have access to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Ongoing training and </a:t>
            </a:r>
            <a:r>
              <a:rPr lang="en-US" dirty="0" smtClean="0"/>
              <a:t>support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012825"/>
            <a:ext cx="8004175" cy="6381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Building a Capacity for Decision Making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12796" y="465138"/>
            <a:ext cx="726399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Becoming Good Data Narrators and Making Connections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24850" y="6297613"/>
            <a:ext cx="819150" cy="365125"/>
          </a:xfrm>
          <a:prstGeom prst="rect">
            <a:avLst/>
          </a:prstGeom>
        </p:spPr>
        <p:txBody>
          <a:bodyPr/>
          <a:lstStyle/>
          <a:p>
            <a:fld id="{A2CEE53A-19EC-654D-82C1-D215F6FEFF18}" type="slidenum">
              <a:rPr lang="en-US" smtClean="0"/>
              <a:t>8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512" y="1608138"/>
            <a:ext cx="6490102" cy="4583656"/>
          </a:xfrm>
        </p:spPr>
      </p:pic>
    </p:spTree>
    <p:extLst>
      <p:ext uri="{BB962C8B-B14F-4D97-AF65-F5344CB8AC3E}">
        <p14:creationId xmlns:p14="http://schemas.microsoft.com/office/powerpoint/2010/main" val="3730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661" y="405294"/>
            <a:ext cx="8004391" cy="638906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Newly Designed Website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1358536"/>
            <a:ext cx="3724365" cy="4990013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ClrTx/>
              <a:buSzTx/>
              <a:buNone/>
            </a:pPr>
            <a:endParaRPr lang="en-US" sz="1400" dirty="0" smtClean="0">
              <a:solidFill>
                <a:prstClr val="white"/>
              </a:solidFill>
              <a:cs typeface="+mn-cs"/>
            </a:endParaRPr>
          </a:p>
          <a:p>
            <a:pPr marL="0" lvl="0" indent="0">
              <a:spcAft>
                <a:spcPts val="0"/>
              </a:spcAft>
              <a:buClrTx/>
              <a:buSzTx/>
              <a:buNone/>
            </a:pPr>
            <a:r>
              <a:rPr lang="en-US" dirty="0">
                <a:solidFill>
                  <a:prstClr val="white"/>
                </a:solidFill>
                <a:cs typeface="+mn-cs"/>
              </a:rPr>
              <a:t>Institutional Research and Decision Support</a:t>
            </a:r>
          </a:p>
          <a:p>
            <a:pPr marL="0" indent="0">
              <a:spcAft>
                <a:spcPts val="0"/>
              </a:spcAft>
              <a:buClrTx/>
              <a:buSzTx/>
              <a:buNone/>
            </a:pPr>
            <a:r>
              <a:rPr lang="en-US" dirty="0">
                <a:solidFill>
                  <a:prstClr val="white"/>
                </a:solidFill>
                <a:cs typeface="+mn-cs"/>
                <a:hlinkClick r:id="rId3"/>
              </a:rPr>
              <a:t>https://irds.iupui.edu</a:t>
            </a:r>
            <a:r>
              <a:rPr lang="en-US" dirty="0" smtClean="0">
                <a:solidFill>
                  <a:prstClr val="white"/>
                </a:solidFill>
                <a:cs typeface="+mn-cs"/>
                <a:hlinkClick r:id="rId3"/>
              </a:rPr>
              <a:t>/</a:t>
            </a:r>
            <a:r>
              <a:rPr lang="en-US" dirty="0" smtClean="0">
                <a:solidFill>
                  <a:prstClr val="white"/>
                </a:solidFill>
                <a:cs typeface="+mn-cs"/>
              </a:rPr>
              <a:t> </a:t>
            </a:r>
          </a:p>
          <a:p>
            <a:pPr marL="0" lvl="0" indent="0">
              <a:spcAft>
                <a:spcPts val="0"/>
              </a:spcAft>
              <a:buClrTx/>
              <a:buSzTx/>
              <a:buNone/>
            </a:pPr>
            <a:endParaRPr lang="en-US" sz="2000" dirty="0">
              <a:solidFill>
                <a:prstClr val="white"/>
              </a:solidFill>
              <a:cs typeface="+mn-cs"/>
            </a:endParaRPr>
          </a:p>
          <a:p>
            <a:pPr marL="0" lvl="0" indent="0">
              <a:spcAft>
                <a:spcPts val="0"/>
              </a:spcAft>
              <a:buClrTx/>
              <a:buSzTx/>
              <a:buNone/>
            </a:pPr>
            <a:endParaRPr lang="en-US" sz="2000" dirty="0">
              <a:solidFill>
                <a:prstClr val="white"/>
              </a:solidFill>
              <a:cs typeface="+mn-cs"/>
            </a:endParaRPr>
          </a:p>
          <a:p>
            <a:pPr marL="0" indent="0">
              <a:buNone/>
            </a:pPr>
            <a:r>
              <a:rPr lang="en-US" sz="2000" dirty="0" smtClean="0"/>
              <a:t>Contains </a:t>
            </a:r>
            <a:r>
              <a:rPr lang="en-US" sz="2000" dirty="0"/>
              <a:t>highly interactive dashboards allow users to drill down and filter to allow detailed exploration of key indicators associated with the </a:t>
            </a:r>
            <a:r>
              <a:rPr lang="en-US" sz="2000" dirty="0" smtClean="0"/>
              <a:t>IUPUI Strategic Plan. </a:t>
            </a:r>
          </a:p>
          <a:p>
            <a:pPr marL="0" indent="0">
              <a:buNone/>
            </a:pPr>
            <a:r>
              <a:rPr lang="en-US" sz="1400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370" y="1611240"/>
            <a:ext cx="4773182" cy="441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7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2E2B60D5-EA24-9349-9D48-6823D8F78998}" vid="{10002418-964A-4948-80A3-35FEB5D87FEF}"/>
    </a:ext>
  </a:extLst>
</a:theme>
</file>

<file path=ppt/theme/theme2.xml><?xml version="1.0" encoding="utf-8"?>
<a:theme xmlns:a="http://schemas.openxmlformats.org/drawingml/2006/main" name="1_Main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sharepoint/v3/field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IUPUIndianapolis-standard-template</Template>
  <TotalTime>144</TotalTime>
  <Words>779</Words>
  <Application>Microsoft Office PowerPoint</Application>
  <PresentationFormat>On-screen Show (4:3)</PresentationFormat>
  <Paragraphs>127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Main</vt:lpstr>
      <vt:lpstr>1_Main</vt:lpstr>
      <vt:lpstr>Helping Others Find Our Data: The Development and Improvement of an IR Data Workshop</vt:lpstr>
      <vt:lpstr>Overarching Philosophy</vt:lpstr>
      <vt:lpstr>PowerPoint Presentation</vt:lpstr>
      <vt:lpstr>Statement of Aspirational Practice For Institutional Research – Association of Institutional Research  (AIR)</vt:lpstr>
      <vt:lpstr>IRDS Activities and Reports to Support Decision Making </vt:lpstr>
      <vt:lpstr>IRDS Key Practices and Strategies to Build and Support Decision Making </vt:lpstr>
      <vt:lpstr>Building a Capacity for Decision Making</vt:lpstr>
      <vt:lpstr>Becoming Good Data Narrators and Making Connections  </vt:lpstr>
      <vt:lpstr>Newly Designed Website</vt:lpstr>
      <vt:lpstr>Workshop Development</vt:lpstr>
      <vt:lpstr>Development of Session</vt:lpstr>
      <vt:lpstr>IRDS Data Workshops</vt:lpstr>
      <vt:lpstr>Quick Demonstration</vt:lpstr>
      <vt:lpstr>Quick demonstration</vt:lpstr>
      <vt:lpstr>Quick demonstration</vt:lpstr>
      <vt:lpstr>Quick demonstration</vt:lpstr>
      <vt:lpstr>Feedback and Survey Results</vt:lpstr>
      <vt:lpstr>Feedback &amp; Results</vt:lpstr>
      <vt:lpstr>Feedback &amp; Results</vt:lpstr>
      <vt:lpstr>Feedback &amp; Results</vt:lpstr>
      <vt:lpstr>Next Steps and Discussion</vt:lpstr>
      <vt:lpstr>Next Steps</vt:lpstr>
      <vt:lpstr>Discussion</vt:lpstr>
      <vt:lpstr>PowerPoint Presentation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Unnecessarily extra long title of presentation</dc:title>
  <dc:creator>Graunke, Steven Scott</dc:creator>
  <cp:lastModifiedBy>Graunke, Steven Scott</cp:lastModifiedBy>
  <cp:revision>17</cp:revision>
  <cp:lastPrinted>2014-06-24T16:10:50Z</cp:lastPrinted>
  <dcterms:created xsi:type="dcterms:W3CDTF">2018-03-14T15:01:59Z</dcterms:created>
  <dcterms:modified xsi:type="dcterms:W3CDTF">2018-03-20T22:11:27Z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